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2192000" cy="6858000"/>
  <p:notesSz cx="6858000" cy="9144000"/>
  <p:embeddedFontLst>
    <p:embeddedFont>
      <p:font typeface="Calibri" panose="020F0502020204030204" pitchFamily="34" charset="0"/>
      <p:regular r:id="rId54"/>
      <p:bold r:id="rId55"/>
      <p:italic r:id="rId56"/>
      <p:boldItalic r:id="rId57"/>
    </p:embeddedFont>
    <p:embeddedFont>
      <p:font typeface="Roboto" panose="02000000000000000000" pitchFamily="2" charset="0"/>
      <p:regular r:id="rId58"/>
      <p:bold r:id="rId59"/>
      <p:italic r:id="rId60"/>
      <p:boldItalic r:id="rId61"/>
    </p:embeddedFont>
    <p:embeddedFont>
      <p:font typeface="Roboto Slab" panose="020B0604020202020204" charset="0"/>
      <p:regular r:id="rId62"/>
      <p:bold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1" d="100"/>
          <a:sy n="51" d="100"/>
        </p:scale>
        <p:origin x="898"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 name="Google Shape;73;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 name="Google Shape;78;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 name="Google Shape;308;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 name="Google Shape;84;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p4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 name="Google Shape;376;p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8" name="Google Shape;388;p4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p5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5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033067" y="896808"/>
            <a:ext cx="1442131" cy="1499896"/>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8716786" y="4457271"/>
            <a:ext cx="1442131" cy="1499896"/>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5812802" y="3756618"/>
            <a:ext cx="5664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2240402" y="1585234"/>
            <a:ext cx="7711200" cy="19431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300"/>
              <a:buNone/>
              <a:defRPr sz="53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endParaRPr/>
          </a:p>
        </p:txBody>
      </p:sp>
      <p:sp>
        <p:nvSpPr>
          <p:cNvPr id="14" name="Google Shape;14;p2"/>
          <p:cNvSpPr txBox="1">
            <a:spLocks noGrp="1"/>
          </p:cNvSpPr>
          <p:nvPr>
            <p:ph type="subTitle" idx="1"/>
          </p:nvPr>
        </p:nvSpPr>
        <p:spPr>
          <a:xfrm>
            <a:off x="2240402" y="4065933"/>
            <a:ext cx="7711200" cy="12120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200" y="6769100"/>
            <a:ext cx="12191700" cy="88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517200" y="1536600"/>
            <a:ext cx="11157600" cy="2051100"/>
          </a:xfrm>
          <a:prstGeom prst="rect">
            <a:avLst/>
          </a:prstGeom>
        </p:spPr>
        <p:txBody>
          <a:bodyPr spcFirstLastPara="1" wrap="square" lIns="121900" tIns="121900" rIns="121900" bIns="121900" anchor="ctr" anchorCtr="0">
            <a:normAutofit/>
          </a:bodyPr>
          <a:lstStyle>
            <a:lvl1pPr lvl="0" algn="ctr">
              <a:spcBef>
                <a:spcPts val="0"/>
              </a:spcBef>
              <a:spcAft>
                <a:spcPts val="0"/>
              </a:spcAft>
              <a:buClr>
                <a:schemeClr val="accent5"/>
              </a:buClr>
              <a:buSzPts val="17300"/>
              <a:buNone/>
              <a:defRPr sz="17300">
                <a:solidFill>
                  <a:schemeClr val="accent5"/>
                </a:solidFill>
              </a:defRPr>
            </a:lvl1pPr>
            <a:lvl2pPr lvl="1" algn="ctr">
              <a:spcBef>
                <a:spcPts val="0"/>
              </a:spcBef>
              <a:spcAft>
                <a:spcPts val="0"/>
              </a:spcAft>
              <a:buClr>
                <a:schemeClr val="accent5"/>
              </a:buClr>
              <a:buSzPts val="17300"/>
              <a:buNone/>
              <a:defRPr sz="17300">
                <a:solidFill>
                  <a:schemeClr val="accent5"/>
                </a:solidFill>
              </a:defRPr>
            </a:lvl2pPr>
            <a:lvl3pPr lvl="2" algn="ctr">
              <a:spcBef>
                <a:spcPts val="0"/>
              </a:spcBef>
              <a:spcAft>
                <a:spcPts val="0"/>
              </a:spcAft>
              <a:buClr>
                <a:schemeClr val="accent5"/>
              </a:buClr>
              <a:buSzPts val="17300"/>
              <a:buNone/>
              <a:defRPr sz="17300">
                <a:solidFill>
                  <a:schemeClr val="accent5"/>
                </a:solidFill>
              </a:defRPr>
            </a:lvl3pPr>
            <a:lvl4pPr lvl="3" algn="ctr">
              <a:spcBef>
                <a:spcPts val="0"/>
              </a:spcBef>
              <a:spcAft>
                <a:spcPts val="0"/>
              </a:spcAft>
              <a:buClr>
                <a:schemeClr val="accent5"/>
              </a:buClr>
              <a:buSzPts val="17300"/>
              <a:buNone/>
              <a:defRPr sz="17300">
                <a:solidFill>
                  <a:schemeClr val="accent5"/>
                </a:solidFill>
              </a:defRPr>
            </a:lvl4pPr>
            <a:lvl5pPr lvl="4" algn="ctr">
              <a:spcBef>
                <a:spcPts val="0"/>
              </a:spcBef>
              <a:spcAft>
                <a:spcPts val="0"/>
              </a:spcAft>
              <a:buClr>
                <a:schemeClr val="accent5"/>
              </a:buClr>
              <a:buSzPts val="17300"/>
              <a:buNone/>
              <a:defRPr sz="17300">
                <a:solidFill>
                  <a:schemeClr val="accent5"/>
                </a:solidFill>
              </a:defRPr>
            </a:lvl5pPr>
            <a:lvl6pPr lvl="5" algn="ctr">
              <a:spcBef>
                <a:spcPts val="0"/>
              </a:spcBef>
              <a:spcAft>
                <a:spcPts val="0"/>
              </a:spcAft>
              <a:buClr>
                <a:schemeClr val="accent5"/>
              </a:buClr>
              <a:buSzPts val="17300"/>
              <a:buNone/>
              <a:defRPr sz="17300">
                <a:solidFill>
                  <a:schemeClr val="accent5"/>
                </a:solidFill>
              </a:defRPr>
            </a:lvl6pPr>
            <a:lvl7pPr lvl="6" algn="ctr">
              <a:spcBef>
                <a:spcPts val="0"/>
              </a:spcBef>
              <a:spcAft>
                <a:spcPts val="0"/>
              </a:spcAft>
              <a:buClr>
                <a:schemeClr val="accent5"/>
              </a:buClr>
              <a:buSzPts val="17300"/>
              <a:buNone/>
              <a:defRPr sz="17300">
                <a:solidFill>
                  <a:schemeClr val="accent5"/>
                </a:solidFill>
              </a:defRPr>
            </a:lvl7pPr>
            <a:lvl8pPr lvl="7" algn="ctr">
              <a:spcBef>
                <a:spcPts val="0"/>
              </a:spcBef>
              <a:spcAft>
                <a:spcPts val="0"/>
              </a:spcAft>
              <a:buClr>
                <a:schemeClr val="accent5"/>
              </a:buClr>
              <a:buSzPts val="17300"/>
              <a:buNone/>
              <a:defRPr sz="17300">
                <a:solidFill>
                  <a:schemeClr val="accent5"/>
                </a:solidFill>
              </a:defRPr>
            </a:lvl8pPr>
            <a:lvl9pPr lvl="8" algn="ctr">
              <a:spcBef>
                <a:spcPts val="0"/>
              </a:spcBef>
              <a:spcAft>
                <a:spcPts val="0"/>
              </a:spcAft>
              <a:buClr>
                <a:schemeClr val="accent5"/>
              </a:buClr>
              <a:buSzPts val="17300"/>
              <a:buNone/>
              <a:defRPr sz="17300">
                <a:solidFill>
                  <a:schemeClr val="accent5"/>
                </a:solidFill>
              </a:defRPr>
            </a:lvl9pPr>
          </a:lstStyle>
          <a:p>
            <a:r>
              <a:t>xx%</a:t>
            </a:r>
          </a:p>
        </p:txBody>
      </p:sp>
      <p:sp>
        <p:nvSpPr>
          <p:cNvPr id="55" name="Google Shape;55;p11"/>
          <p:cNvSpPr txBox="1">
            <a:spLocks noGrp="1"/>
          </p:cNvSpPr>
          <p:nvPr>
            <p:ph type="body" idx="1"/>
          </p:nvPr>
        </p:nvSpPr>
        <p:spPr>
          <a:xfrm>
            <a:off x="517200" y="3892600"/>
            <a:ext cx="11157600" cy="14289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56" name="Google Shape;56;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61" name="Google Shape;61;p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1600"/>
              </a:spcBef>
              <a:spcAft>
                <a:spcPts val="0"/>
              </a:spcAft>
              <a:buClr>
                <a:schemeClr val="dk1"/>
              </a:buClr>
              <a:buSzPts val="1800"/>
              <a:buChar char="○"/>
              <a:defRPr/>
            </a:lvl2pPr>
            <a:lvl3pPr marL="1371600" lvl="2" indent="-342900" algn="l" rtl="0">
              <a:lnSpc>
                <a:spcPct val="90000"/>
              </a:lnSpc>
              <a:spcBef>
                <a:spcPts val="1600"/>
              </a:spcBef>
              <a:spcAft>
                <a:spcPts val="0"/>
              </a:spcAft>
              <a:buClr>
                <a:schemeClr val="dk1"/>
              </a:buClr>
              <a:buSzPts val="1800"/>
              <a:buChar char="■"/>
              <a:defRPr/>
            </a:lvl3pPr>
            <a:lvl4pPr marL="1828800" lvl="3" indent="-342900" algn="l" rtl="0">
              <a:lnSpc>
                <a:spcPct val="90000"/>
              </a:lnSpc>
              <a:spcBef>
                <a:spcPts val="1600"/>
              </a:spcBef>
              <a:spcAft>
                <a:spcPts val="0"/>
              </a:spcAft>
              <a:buClr>
                <a:schemeClr val="dk1"/>
              </a:buClr>
              <a:buSzPts val="1800"/>
              <a:buChar char="●"/>
              <a:defRPr/>
            </a:lvl4pPr>
            <a:lvl5pPr marL="2286000" lvl="4" indent="-342900" algn="l" rtl="0">
              <a:lnSpc>
                <a:spcPct val="90000"/>
              </a:lnSpc>
              <a:spcBef>
                <a:spcPts val="1600"/>
              </a:spcBef>
              <a:spcAft>
                <a:spcPts val="0"/>
              </a:spcAft>
              <a:buClr>
                <a:schemeClr val="dk1"/>
              </a:buClr>
              <a:buSzPts val="1800"/>
              <a:buChar char="○"/>
              <a:defRPr/>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62" name="Google Shape;62;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5812802" y="3756618"/>
            <a:ext cx="5664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641000" y="2353267"/>
            <a:ext cx="10962900" cy="12099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6400"/>
              <a:buNone/>
              <a:defRPr sz="6400"/>
            </a:lvl1pPr>
            <a:lvl2pPr lvl="1" algn="ctr">
              <a:spcBef>
                <a:spcPts val="0"/>
              </a:spcBef>
              <a:spcAft>
                <a:spcPts val="0"/>
              </a:spcAft>
              <a:buSzPts val="6400"/>
              <a:buNone/>
              <a:defRPr sz="6400"/>
            </a:lvl2pPr>
            <a:lvl3pPr lvl="2" algn="ctr">
              <a:spcBef>
                <a:spcPts val="0"/>
              </a:spcBef>
              <a:spcAft>
                <a:spcPts val="0"/>
              </a:spcAft>
              <a:buSzPts val="6400"/>
              <a:buNone/>
              <a:defRPr sz="6400"/>
            </a:lvl3pPr>
            <a:lvl4pPr lvl="3" algn="ctr">
              <a:spcBef>
                <a:spcPts val="0"/>
              </a:spcBef>
              <a:spcAft>
                <a:spcPts val="0"/>
              </a:spcAft>
              <a:buSzPts val="6400"/>
              <a:buNone/>
              <a:defRPr sz="6400"/>
            </a:lvl4pPr>
            <a:lvl5pPr lvl="4" algn="ctr">
              <a:spcBef>
                <a:spcPts val="0"/>
              </a:spcBef>
              <a:spcAft>
                <a:spcPts val="0"/>
              </a:spcAft>
              <a:buSzPts val="6400"/>
              <a:buNone/>
              <a:defRPr sz="6400"/>
            </a:lvl5pPr>
            <a:lvl6pPr lvl="5" algn="ctr">
              <a:spcBef>
                <a:spcPts val="0"/>
              </a:spcBef>
              <a:spcAft>
                <a:spcPts val="0"/>
              </a:spcAft>
              <a:buSzPts val="6400"/>
              <a:buNone/>
              <a:defRPr sz="6400"/>
            </a:lvl6pPr>
            <a:lvl7pPr lvl="6" algn="ctr">
              <a:spcBef>
                <a:spcPts val="0"/>
              </a:spcBef>
              <a:spcAft>
                <a:spcPts val="0"/>
              </a:spcAft>
              <a:buSzPts val="6400"/>
              <a:buNone/>
              <a:defRPr sz="6400"/>
            </a:lvl7pPr>
            <a:lvl8pPr lvl="7" algn="ctr">
              <a:spcBef>
                <a:spcPts val="0"/>
              </a:spcBef>
              <a:spcAft>
                <a:spcPts val="0"/>
              </a:spcAft>
              <a:buSzPts val="6400"/>
              <a:buNone/>
              <a:defRPr sz="6400"/>
            </a:lvl8pPr>
            <a:lvl9pPr lvl="8" algn="ctr">
              <a:spcBef>
                <a:spcPts val="0"/>
              </a:spcBef>
              <a:spcAft>
                <a:spcPts val="0"/>
              </a:spcAft>
              <a:buSzPts val="6400"/>
              <a:buNone/>
              <a:defRPr sz="6400"/>
            </a:lvl9pPr>
          </a:lstStyle>
          <a:p>
            <a:endParaRPr/>
          </a:p>
        </p:txBody>
      </p:sp>
      <p:sp>
        <p:nvSpPr>
          <p:cNvPr id="19" name="Google Shape;19;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656750" y="1680378"/>
            <a:ext cx="5664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517200" y="610700"/>
            <a:ext cx="11157600" cy="914700"/>
          </a:xfrm>
          <a:prstGeom prst="rect">
            <a:avLst/>
          </a:prstGeom>
        </p:spPr>
        <p:txBody>
          <a:bodyPr spcFirstLastPara="1" wrap="square" lIns="121900" tIns="121900" rIns="121900" bIns="121900" anchor="b"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3" name="Google Shape;23;p4"/>
          <p:cNvSpPr txBox="1">
            <a:spLocks noGrp="1"/>
          </p:cNvSpPr>
          <p:nvPr>
            <p:ph type="body" idx="1"/>
          </p:nvPr>
        </p:nvSpPr>
        <p:spPr>
          <a:xfrm>
            <a:off x="517200" y="1986432"/>
            <a:ext cx="11157600" cy="41052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24" name="Google Shape;24;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656750" y="1680378"/>
            <a:ext cx="5664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517200" y="610700"/>
            <a:ext cx="11157600" cy="914700"/>
          </a:xfrm>
          <a:prstGeom prst="rect">
            <a:avLst/>
          </a:prstGeom>
        </p:spPr>
        <p:txBody>
          <a:bodyPr spcFirstLastPara="1" wrap="square" lIns="121900" tIns="121900" rIns="121900" bIns="121900" anchor="b"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8" name="Google Shape;28;p5"/>
          <p:cNvSpPr txBox="1">
            <a:spLocks noGrp="1"/>
          </p:cNvSpPr>
          <p:nvPr>
            <p:ph type="body" idx="1"/>
          </p:nvPr>
        </p:nvSpPr>
        <p:spPr>
          <a:xfrm>
            <a:off x="517200" y="1986433"/>
            <a:ext cx="5333100" cy="410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9" name="Google Shape;29;p5"/>
          <p:cNvSpPr txBox="1">
            <a:spLocks noGrp="1"/>
          </p:cNvSpPr>
          <p:nvPr>
            <p:ph type="body" idx="2"/>
          </p:nvPr>
        </p:nvSpPr>
        <p:spPr>
          <a:xfrm>
            <a:off x="6341600" y="1986433"/>
            <a:ext cx="5333100" cy="410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0" name="Google Shape;30;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517200" y="610700"/>
            <a:ext cx="11157600" cy="914700"/>
          </a:xfrm>
          <a:prstGeom prst="rect">
            <a:avLst/>
          </a:prstGeom>
        </p:spPr>
        <p:txBody>
          <a:bodyPr spcFirstLastPara="1" wrap="square" lIns="121900" tIns="121900" rIns="121900" bIns="121900" anchor="b"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3" name="Google Shape;33;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652291" y="1883036"/>
            <a:ext cx="4419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517200" y="7408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7" name="Google Shape;37;p7"/>
          <p:cNvSpPr txBox="1">
            <a:spLocks noGrp="1"/>
          </p:cNvSpPr>
          <p:nvPr>
            <p:ph type="body" idx="1"/>
          </p:nvPr>
        </p:nvSpPr>
        <p:spPr>
          <a:xfrm>
            <a:off x="517200" y="2125367"/>
            <a:ext cx="3744000" cy="35748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8" name="Google Shape;38;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653667" y="701800"/>
            <a:ext cx="7491600" cy="5454300"/>
          </a:xfrm>
          <a:prstGeom prst="rect">
            <a:avLst/>
          </a:prstGeom>
        </p:spPr>
        <p:txBody>
          <a:bodyPr spcFirstLastPara="1" wrap="square" lIns="121900" tIns="121900" rIns="121900" bIns="121900" anchor="ctr"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41" name="Google Shape;41;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6096000" y="-100"/>
            <a:ext cx="6096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6706233" y="5994004"/>
            <a:ext cx="7212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354000" y="1612100"/>
            <a:ext cx="5393700" cy="20085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100"/>
              <a:buNone/>
              <a:defRPr sz="5100"/>
            </a:lvl1pPr>
            <a:lvl2pPr lvl="1" algn="ctr">
              <a:spcBef>
                <a:spcPts val="0"/>
              </a:spcBef>
              <a:spcAft>
                <a:spcPts val="0"/>
              </a:spcAft>
              <a:buSzPts val="5100"/>
              <a:buNone/>
              <a:defRPr sz="5100"/>
            </a:lvl2pPr>
            <a:lvl3pPr lvl="2" algn="ctr">
              <a:spcBef>
                <a:spcPts val="0"/>
              </a:spcBef>
              <a:spcAft>
                <a:spcPts val="0"/>
              </a:spcAft>
              <a:buSzPts val="5100"/>
              <a:buNone/>
              <a:defRPr sz="5100"/>
            </a:lvl3pPr>
            <a:lvl4pPr lvl="3" algn="ctr">
              <a:spcBef>
                <a:spcPts val="0"/>
              </a:spcBef>
              <a:spcAft>
                <a:spcPts val="0"/>
              </a:spcAft>
              <a:buSzPts val="5100"/>
              <a:buNone/>
              <a:defRPr sz="5100"/>
            </a:lvl4pPr>
            <a:lvl5pPr lvl="4" algn="ctr">
              <a:spcBef>
                <a:spcPts val="0"/>
              </a:spcBef>
              <a:spcAft>
                <a:spcPts val="0"/>
              </a:spcAft>
              <a:buSzPts val="5100"/>
              <a:buNone/>
              <a:defRPr sz="5100"/>
            </a:lvl5pPr>
            <a:lvl6pPr lvl="5" algn="ctr">
              <a:spcBef>
                <a:spcPts val="0"/>
              </a:spcBef>
              <a:spcAft>
                <a:spcPts val="0"/>
              </a:spcAft>
              <a:buSzPts val="5100"/>
              <a:buNone/>
              <a:defRPr sz="5100"/>
            </a:lvl6pPr>
            <a:lvl7pPr lvl="6" algn="ctr">
              <a:spcBef>
                <a:spcPts val="0"/>
              </a:spcBef>
              <a:spcAft>
                <a:spcPts val="0"/>
              </a:spcAft>
              <a:buSzPts val="5100"/>
              <a:buNone/>
              <a:defRPr sz="5100"/>
            </a:lvl7pPr>
            <a:lvl8pPr lvl="7" algn="ctr">
              <a:spcBef>
                <a:spcPts val="0"/>
              </a:spcBef>
              <a:spcAft>
                <a:spcPts val="0"/>
              </a:spcAft>
              <a:buSzPts val="5100"/>
              <a:buNone/>
              <a:defRPr sz="5100"/>
            </a:lvl8pPr>
            <a:lvl9pPr lvl="8" algn="ctr">
              <a:spcBef>
                <a:spcPts val="0"/>
              </a:spcBef>
              <a:spcAft>
                <a:spcPts val="0"/>
              </a:spcAft>
              <a:buSzPts val="5100"/>
              <a:buNone/>
              <a:defRPr sz="5100"/>
            </a:lvl9pPr>
          </a:lstStyle>
          <a:p>
            <a:endParaRPr/>
          </a:p>
        </p:txBody>
      </p:sp>
      <p:sp>
        <p:nvSpPr>
          <p:cNvPr id="46" name="Google Shape;46;p9"/>
          <p:cNvSpPr txBox="1">
            <a:spLocks noGrp="1"/>
          </p:cNvSpPr>
          <p:nvPr>
            <p:ph type="subTitle" idx="1"/>
          </p:nvPr>
        </p:nvSpPr>
        <p:spPr>
          <a:xfrm>
            <a:off x="354000" y="3692001"/>
            <a:ext cx="5393700" cy="17940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Clr>
                <a:schemeClr val="accent5"/>
              </a:buClr>
              <a:buSzPts val="2800"/>
              <a:buNone/>
              <a:defRPr sz="2800">
                <a:solidFill>
                  <a:schemeClr val="accent5"/>
                </a:solidFill>
              </a:defRPr>
            </a:lvl1pPr>
            <a:lvl2pPr lvl="1" algn="ctr">
              <a:lnSpc>
                <a:spcPct val="100000"/>
              </a:lnSpc>
              <a:spcBef>
                <a:spcPts val="0"/>
              </a:spcBef>
              <a:spcAft>
                <a:spcPts val="0"/>
              </a:spcAft>
              <a:buClr>
                <a:schemeClr val="accent5"/>
              </a:buClr>
              <a:buSzPts val="2800"/>
              <a:buNone/>
              <a:defRPr sz="2800">
                <a:solidFill>
                  <a:schemeClr val="accent5"/>
                </a:solidFill>
              </a:defRPr>
            </a:lvl2pPr>
            <a:lvl3pPr lvl="2" algn="ctr">
              <a:lnSpc>
                <a:spcPct val="100000"/>
              </a:lnSpc>
              <a:spcBef>
                <a:spcPts val="0"/>
              </a:spcBef>
              <a:spcAft>
                <a:spcPts val="0"/>
              </a:spcAft>
              <a:buClr>
                <a:schemeClr val="accent5"/>
              </a:buClr>
              <a:buSzPts val="2800"/>
              <a:buNone/>
              <a:defRPr sz="2800">
                <a:solidFill>
                  <a:schemeClr val="accent5"/>
                </a:solidFill>
              </a:defRPr>
            </a:lvl3pPr>
            <a:lvl4pPr lvl="3" algn="ctr">
              <a:lnSpc>
                <a:spcPct val="100000"/>
              </a:lnSpc>
              <a:spcBef>
                <a:spcPts val="0"/>
              </a:spcBef>
              <a:spcAft>
                <a:spcPts val="0"/>
              </a:spcAft>
              <a:buClr>
                <a:schemeClr val="accent5"/>
              </a:buClr>
              <a:buSzPts val="2800"/>
              <a:buNone/>
              <a:defRPr sz="2800">
                <a:solidFill>
                  <a:schemeClr val="accent5"/>
                </a:solidFill>
              </a:defRPr>
            </a:lvl4pPr>
            <a:lvl5pPr lvl="4" algn="ctr">
              <a:lnSpc>
                <a:spcPct val="100000"/>
              </a:lnSpc>
              <a:spcBef>
                <a:spcPts val="0"/>
              </a:spcBef>
              <a:spcAft>
                <a:spcPts val="0"/>
              </a:spcAft>
              <a:buClr>
                <a:schemeClr val="accent5"/>
              </a:buClr>
              <a:buSzPts val="2800"/>
              <a:buNone/>
              <a:defRPr sz="2800">
                <a:solidFill>
                  <a:schemeClr val="accent5"/>
                </a:solidFill>
              </a:defRPr>
            </a:lvl5pPr>
            <a:lvl6pPr lvl="5" algn="ctr">
              <a:lnSpc>
                <a:spcPct val="100000"/>
              </a:lnSpc>
              <a:spcBef>
                <a:spcPts val="0"/>
              </a:spcBef>
              <a:spcAft>
                <a:spcPts val="0"/>
              </a:spcAft>
              <a:buClr>
                <a:schemeClr val="accent5"/>
              </a:buClr>
              <a:buSzPts val="2800"/>
              <a:buNone/>
              <a:defRPr sz="2800">
                <a:solidFill>
                  <a:schemeClr val="accent5"/>
                </a:solidFill>
              </a:defRPr>
            </a:lvl6pPr>
            <a:lvl7pPr lvl="6" algn="ctr">
              <a:lnSpc>
                <a:spcPct val="100000"/>
              </a:lnSpc>
              <a:spcBef>
                <a:spcPts val="0"/>
              </a:spcBef>
              <a:spcAft>
                <a:spcPts val="0"/>
              </a:spcAft>
              <a:buClr>
                <a:schemeClr val="accent5"/>
              </a:buClr>
              <a:buSzPts val="2800"/>
              <a:buNone/>
              <a:defRPr sz="2800">
                <a:solidFill>
                  <a:schemeClr val="accent5"/>
                </a:solidFill>
              </a:defRPr>
            </a:lvl7pPr>
            <a:lvl8pPr lvl="7" algn="ctr">
              <a:lnSpc>
                <a:spcPct val="100000"/>
              </a:lnSpc>
              <a:spcBef>
                <a:spcPts val="0"/>
              </a:spcBef>
              <a:spcAft>
                <a:spcPts val="0"/>
              </a:spcAft>
              <a:buClr>
                <a:schemeClr val="accent5"/>
              </a:buClr>
              <a:buSzPts val="2800"/>
              <a:buNone/>
              <a:defRPr sz="2800">
                <a:solidFill>
                  <a:schemeClr val="accent5"/>
                </a:solidFill>
              </a:defRPr>
            </a:lvl8pPr>
            <a:lvl9pPr lvl="8" algn="ctr">
              <a:lnSpc>
                <a:spcPct val="100000"/>
              </a:lnSpc>
              <a:spcBef>
                <a:spcPts val="0"/>
              </a:spcBef>
              <a:spcAft>
                <a:spcPts val="0"/>
              </a:spcAft>
              <a:buClr>
                <a:schemeClr val="accent5"/>
              </a:buClr>
              <a:buSzPts val="2800"/>
              <a:buNone/>
              <a:defRPr sz="2800">
                <a:solidFill>
                  <a:schemeClr val="accent5"/>
                </a:solidFill>
              </a:defRPr>
            </a:lvl9pPr>
          </a:lstStyle>
          <a:p>
            <a:endParaRPr/>
          </a:p>
        </p:txBody>
      </p:sp>
      <p:sp>
        <p:nvSpPr>
          <p:cNvPr id="47" name="Google Shape;47;p9"/>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48" name="Google Shape;48;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426000" y="5644967"/>
            <a:ext cx="7998300" cy="7983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4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7200" y="610700"/>
            <a:ext cx="11157600" cy="914700"/>
          </a:xfrm>
          <a:prstGeom prst="rect">
            <a:avLst/>
          </a:prstGeom>
          <a:noFill/>
          <a:ln>
            <a:noFill/>
          </a:ln>
        </p:spPr>
        <p:txBody>
          <a:bodyPr spcFirstLastPara="1" wrap="square" lIns="121900" tIns="121900" rIns="121900" bIns="121900" anchor="b" anchorCtr="0">
            <a:normAutofit/>
          </a:bodyPr>
          <a:lstStyle>
            <a:lvl1pPr lvl="0">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1pPr>
            <a:lvl2pPr lvl="1">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2pPr>
            <a:lvl3pPr lvl="2">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3pPr>
            <a:lvl4pPr lvl="3">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4pPr>
            <a:lvl5pPr lvl="4">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5pPr>
            <a:lvl6pPr lvl="5">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6pPr>
            <a:lvl7pPr lvl="6">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7pPr>
            <a:lvl8pPr lvl="7">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8pPr>
            <a:lvl9pPr lvl="8">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517200" y="1986432"/>
            <a:ext cx="11157600" cy="41052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dk1"/>
              </a:buClr>
              <a:buSzPts val="2400"/>
              <a:buFont typeface="Roboto"/>
              <a:buChar char="●"/>
              <a:defRPr sz="2400">
                <a:solidFill>
                  <a:schemeClr val="dk1"/>
                </a:solidFill>
                <a:latin typeface="Roboto"/>
                <a:ea typeface="Roboto"/>
                <a:cs typeface="Roboto"/>
                <a:sym typeface="Roboto"/>
              </a:defRPr>
            </a:lvl1pPr>
            <a:lvl2pPr marL="914400" lvl="1" indent="-34925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2pPr>
            <a:lvl3pPr marL="1371600" lvl="2" indent="-34925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3pPr>
            <a:lvl4pPr marL="1828800" lvl="3" indent="-34925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4pPr>
            <a:lvl5pPr marL="2286000" lvl="4" indent="-34925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5pPr>
            <a:lvl6pPr marL="2743200" lvl="5" indent="-34925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6pPr>
            <a:lvl7pPr marL="3200400" lvl="6" indent="-34925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7pPr>
            <a:lvl8pPr marL="3657600" lvl="7" indent="-34925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8pPr>
            <a:lvl9pPr marL="4114800" lvl="8" indent="-34925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1"/>
                </a:solidFill>
                <a:latin typeface="Roboto"/>
                <a:ea typeface="Roboto"/>
                <a:cs typeface="Roboto"/>
                <a:sym typeface="Roboto"/>
              </a:defRPr>
            </a:lvl1pPr>
            <a:lvl2pPr lvl="1" algn="r">
              <a:buNone/>
              <a:defRPr sz="1300">
                <a:solidFill>
                  <a:schemeClr val="dk1"/>
                </a:solidFill>
                <a:latin typeface="Roboto"/>
                <a:ea typeface="Roboto"/>
                <a:cs typeface="Roboto"/>
                <a:sym typeface="Roboto"/>
              </a:defRPr>
            </a:lvl2pPr>
            <a:lvl3pPr lvl="2" algn="r">
              <a:buNone/>
              <a:defRPr sz="1300">
                <a:solidFill>
                  <a:schemeClr val="dk1"/>
                </a:solidFill>
                <a:latin typeface="Roboto"/>
                <a:ea typeface="Roboto"/>
                <a:cs typeface="Roboto"/>
                <a:sym typeface="Roboto"/>
              </a:defRPr>
            </a:lvl3pPr>
            <a:lvl4pPr lvl="3" algn="r">
              <a:buNone/>
              <a:defRPr sz="1300">
                <a:solidFill>
                  <a:schemeClr val="dk1"/>
                </a:solidFill>
                <a:latin typeface="Roboto"/>
                <a:ea typeface="Roboto"/>
                <a:cs typeface="Roboto"/>
                <a:sym typeface="Roboto"/>
              </a:defRPr>
            </a:lvl4pPr>
            <a:lvl5pPr lvl="4" algn="r">
              <a:buNone/>
              <a:defRPr sz="1300">
                <a:solidFill>
                  <a:schemeClr val="dk1"/>
                </a:solidFill>
                <a:latin typeface="Roboto"/>
                <a:ea typeface="Roboto"/>
                <a:cs typeface="Roboto"/>
                <a:sym typeface="Roboto"/>
              </a:defRPr>
            </a:lvl5pPr>
            <a:lvl6pPr lvl="5" algn="r">
              <a:buNone/>
              <a:defRPr sz="1300">
                <a:solidFill>
                  <a:schemeClr val="dk1"/>
                </a:solidFill>
                <a:latin typeface="Roboto"/>
                <a:ea typeface="Roboto"/>
                <a:cs typeface="Roboto"/>
                <a:sym typeface="Roboto"/>
              </a:defRPr>
            </a:lvl6pPr>
            <a:lvl7pPr lvl="6" algn="r">
              <a:buNone/>
              <a:defRPr sz="1300">
                <a:solidFill>
                  <a:schemeClr val="dk1"/>
                </a:solidFill>
                <a:latin typeface="Roboto"/>
                <a:ea typeface="Roboto"/>
                <a:cs typeface="Roboto"/>
                <a:sym typeface="Roboto"/>
              </a:defRPr>
            </a:lvl7pPr>
            <a:lvl8pPr lvl="7" algn="r">
              <a:buNone/>
              <a:defRPr sz="1300">
                <a:solidFill>
                  <a:schemeClr val="dk1"/>
                </a:solidFill>
                <a:latin typeface="Roboto"/>
                <a:ea typeface="Roboto"/>
                <a:cs typeface="Roboto"/>
                <a:sym typeface="Roboto"/>
              </a:defRPr>
            </a:lvl8pPr>
            <a:lvl9pPr lvl="8" algn="r">
              <a:buNone/>
              <a:defRPr sz="13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sh.kidfileapp@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www.youtube.com/watch?v=jvMoWjsP7Pk"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8.jp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hyperlink" Target="http://www.youtube.com/watch?v=DoaeNEytnuA" TargetMode="External"/><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36.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p:nvPr/>
        </p:nvSpPr>
        <p:spPr>
          <a:xfrm>
            <a:off x="622756" y="1536427"/>
            <a:ext cx="11441100" cy="107717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0" i="0" u="none" strike="noStrike" cap="none" dirty="0">
                <a:solidFill>
                  <a:schemeClr val="dk1"/>
                </a:solidFill>
                <a:latin typeface="Times New Roman"/>
                <a:ea typeface="Times New Roman"/>
                <a:cs typeface="Times New Roman"/>
                <a:sym typeface="Times New Roman"/>
              </a:rPr>
              <a:t>AWS CLOUD FORMATION TEMPLATE AND MAIN SERVICES </a:t>
            </a:r>
            <a:endParaRPr dirty="0"/>
          </a:p>
        </p:txBody>
      </p:sp>
      <p:sp>
        <p:nvSpPr>
          <p:cNvPr id="70" name="Google Shape;70;p14"/>
          <p:cNvSpPr txBox="1"/>
          <p:nvPr/>
        </p:nvSpPr>
        <p:spPr>
          <a:xfrm>
            <a:off x="2146350" y="2613605"/>
            <a:ext cx="7899300" cy="34162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lang="en-US" sz="4200" dirty="0">
              <a:solidFill>
                <a:srgbClr val="FF0000"/>
              </a:solidFill>
              <a:latin typeface="Roboto"/>
              <a:ea typeface="Roboto"/>
              <a:cs typeface="Roboto"/>
              <a:sym typeface="Roboto"/>
            </a:endParaRPr>
          </a:p>
          <a:p>
            <a:pPr marL="0" lvl="0" indent="0" algn="ctr" rtl="0">
              <a:spcBef>
                <a:spcPts val="0"/>
              </a:spcBef>
              <a:spcAft>
                <a:spcPts val="0"/>
              </a:spcAft>
              <a:buNone/>
            </a:pPr>
            <a:r>
              <a:rPr lang="en-US" sz="4200" dirty="0">
                <a:solidFill>
                  <a:srgbClr val="FF0000"/>
                </a:solidFill>
                <a:latin typeface="Roboto"/>
                <a:ea typeface="Roboto"/>
                <a:cs typeface="Roboto"/>
                <a:sym typeface="Roboto"/>
              </a:rPr>
              <a:t>Prepared by Josh </a:t>
            </a:r>
            <a:endParaRPr sz="4200" dirty="0">
              <a:solidFill>
                <a:srgbClr val="FF0000"/>
              </a:solidFill>
              <a:latin typeface="Roboto"/>
              <a:ea typeface="Roboto"/>
              <a:cs typeface="Roboto"/>
              <a:sym typeface="Roboto"/>
            </a:endParaRPr>
          </a:p>
          <a:p>
            <a:pPr marL="0" lvl="0" indent="0" algn="ctr" rtl="0">
              <a:spcBef>
                <a:spcPts val="0"/>
              </a:spcBef>
              <a:spcAft>
                <a:spcPts val="0"/>
              </a:spcAft>
              <a:buNone/>
            </a:pPr>
            <a:r>
              <a:rPr lang="en-US" sz="4200" dirty="0" err="1">
                <a:solidFill>
                  <a:srgbClr val="FF0000"/>
                </a:solidFill>
                <a:latin typeface="Roboto"/>
                <a:ea typeface="Roboto"/>
                <a:cs typeface="Roboto"/>
                <a:sym typeface="Roboto"/>
              </a:rPr>
              <a:t>Devops</a:t>
            </a:r>
            <a:r>
              <a:rPr lang="en-US" sz="4200" dirty="0">
                <a:solidFill>
                  <a:srgbClr val="FF0000"/>
                </a:solidFill>
                <a:latin typeface="Roboto"/>
                <a:ea typeface="Roboto"/>
                <a:cs typeface="Roboto"/>
                <a:sym typeface="Roboto"/>
              </a:rPr>
              <a:t> &amp; AWS</a:t>
            </a:r>
            <a:r>
              <a:rPr lang="en-US" sz="4200" dirty="0">
                <a:latin typeface="Roboto"/>
                <a:ea typeface="Roboto"/>
                <a:cs typeface="Roboto"/>
                <a:sym typeface="Roboto"/>
              </a:rPr>
              <a:t> </a:t>
            </a:r>
          </a:p>
          <a:p>
            <a:pPr marL="0" lvl="0" indent="0" algn="ctr" rtl="0">
              <a:spcBef>
                <a:spcPts val="0"/>
              </a:spcBef>
              <a:spcAft>
                <a:spcPts val="0"/>
              </a:spcAft>
              <a:buNone/>
            </a:pPr>
            <a:endParaRPr sz="4200" dirty="0">
              <a:latin typeface="Roboto"/>
              <a:ea typeface="Roboto"/>
              <a:cs typeface="Roboto"/>
              <a:sym typeface="Roboto"/>
            </a:endParaRPr>
          </a:p>
          <a:p>
            <a:pPr marL="0" lvl="0" indent="0" algn="l" rtl="0">
              <a:spcBef>
                <a:spcPts val="0"/>
              </a:spcBef>
              <a:spcAft>
                <a:spcPts val="0"/>
              </a:spcAft>
              <a:buNone/>
            </a:pPr>
            <a:r>
              <a:rPr lang="en-US" sz="4200" u="sng" dirty="0">
                <a:solidFill>
                  <a:schemeClr val="hlink"/>
                </a:solidFill>
                <a:latin typeface="Roboto"/>
                <a:ea typeface="Roboto"/>
                <a:cs typeface="Roboto"/>
                <a:sym typeface="Roboto"/>
                <a:hlinkClick r:id="rId3"/>
              </a:rPr>
              <a:t>Josh.kidfileapp@gmail.com</a:t>
            </a:r>
            <a:r>
              <a:rPr lang="en-US" sz="4200" dirty="0">
                <a:latin typeface="Roboto"/>
                <a:ea typeface="Roboto"/>
                <a:cs typeface="Roboto"/>
                <a:sym typeface="Roboto"/>
              </a:rPr>
              <a:t> </a:t>
            </a:r>
            <a:endParaRPr sz="4200" dirty="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3"/>
          <p:cNvPicPr preferRelativeResize="0"/>
          <p:nvPr/>
        </p:nvPicPr>
        <p:blipFill rotWithShape="1">
          <a:blip r:embed="rId3">
            <a:alphaModFix/>
          </a:blip>
          <a:srcRect/>
          <a:stretch/>
        </p:blipFill>
        <p:spPr>
          <a:xfrm>
            <a:off x="1618463" y="0"/>
            <a:ext cx="9063392"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24"/>
          <p:cNvPicPr preferRelativeResize="0"/>
          <p:nvPr/>
        </p:nvPicPr>
        <p:blipFill rotWithShape="1">
          <a:blip r:embed="rId3">
            <a:alphaModFix/>
          </a:blip>
          <a:srcRect/>
          <a:stretch/>
        </p:blipFill>
        <p:spPr>
          <a:xfrm>
            <a:off x="938212" y="885825"/>
            <a:ext cx="10482681" cy="516874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sp>
        <p:nvSpPr>
          <p:cNvPr id="133" name="Google Shape;133;p25"/>
          <p:cNvSpPr txBox="1"/>
          <p:nvPr/>
        </p:nvSpPr>
        <p:spPr>
          <a:xfrm>
            <a:off x="650289" y="1013779"/>
            <a:ext cx="1029587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 VPC is an isolated private network that AWS gives to the clients for resource placement, connectivity, and security.</a:t>
            </a:r>
            <a:endParaRPr/>
          </a:p>
        </p:txBody>
      </p:sp>
      <p:pic>
        <p:nvPicPr>
          <p:cNvPr id="134" name="Google Shape;134;p25"/>
          <p:cNvPicPr preferRelativeResize="0"/>
          <p:nvPr/>
        </p:nvPicPr>
        <p:blipFill rotWithShape="1">
          <a:blip r:embed="rId3">
            <a:alphaModFix/>
          </a:blip>
          <a:srcRect/>
          <a:stretch/>
        </p:blipFill>
        <p:spPr>
          <a:xfrm>
            <a:off x="2432481" y="1488952"/>
            <a:ext cx="6944143" cy="52536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sp>
        <p:nvSpPr>
          <p:cNvPr id="140" name="Google Shape;140;p26"/>
          <p:cNvSpPr txBox="1"/>
          <p:nvPr/>
        </p:nvSpPr>
        <p:spPr>
          <a:xfrm>
            <a:off x="526001" y="910831"/>
            <a:ext cx="1106823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Amazon Elastic Compute Cloud (Amazon EC2) is a web service that provides secure, resizable compute capacity in the cloud.</a:t>
            </a:r>
            <a:endParaRPr/>
          </a:p>
        </p:txBody>
      </p:sp>
      <p:pic>
        <p:nvPicPr>
          <p:cNvPr id="141" name="Google Shape;141;p26"/>
          <p:cNvPicPr preferRelativeResize="0"/>
          <p:nvPr/>
        </p:nvPicPr>
        <p:blipFill rotWithShape="1">
          <a:blip r:embed="rId3">
            <a:alphaModFix/>
          </a:blip>
          <a:srcRect/>
          <a:stretch/>
        </p:blipFill>
        <p:spPr>
          <a:xfrm>
            <a:off x="1781453" y="1725435"/>
            <a:ext cx="4909352" cy="2758432"/>
          </a:xfrm>
          <a:prstGeom prst="rect">
            <a:avLst/>
          </a:prstGeom>
          <a:noFill/>
          <a:ln>
            <a:noFill/>
          </a:ln>
        </p:spPr>
      </p:pic>
      <p:sp>
        <p:nvSpPr>
          <p:cNvPr id="142" name="Google Shape;142;p26"/>
          <p:cNvSpPr txBox="1"/>
          <p:nvPr/>
        </p:nvSpPr>
        <p:spPr>
          <a:xfrm>
            <a:off x="1074199" y="4729981"/>
            <a:ext cx="10253708" cy="14773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Elastic Block Storage</a:t>
            </a:r>
            <a:endParaRPr/>
          </a:p>
          <a:p>
            <a:pPr marL="0" marR="0" lvl="0" indent="0" algn="ctr"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EBS is a storage service that is attached to EC2 to store data it's just like a hard drive.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EBS and EC2 instances should be in the same availability zone.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EBS is not only the storage service in AWS. EBS is block storage.</a:t>
            </a:r>
            <a:endParaRPr/>
          </a:p>
        </p:txBody>
      </p:sp>
      <p:pic>
        <p:nvPicPr>
          <p:cNvPr id="143" name="Google Shape;143;p26"/>
          <p:cNvPicPr preferRelativeResize="0"/>
          <p:nvPr/>
        </p:nvPicPr>
        <p:blipFill rotWithShape="1">
          <a:blip r:embed="rId4">
            <a:alphaModFix/>
          </a:blip>
          <a:srcRect/>
          <a:stretch/>
        </p:blipFill>
        <p:spPr>
          <a:xfrm>
            <a:off x="7406235" y="1803276"/>
            <a:ext cx="3921672" cy="268059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7"/>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sp>
        <p:nvSpPr>
          <p:cNvPr id="149" name="Google Shape;149;p27"/>
          <p:cNvSpPr txBox="1"/>
          <p:nvPr/>
        </p:nvSpPr>
        <p:spPr>
          <a:xfrm>
            <a:off x="605900" y="956971"/>
            <a:ext cx="10535575" cy="224676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Elastic Load Balancing (ELB) is a load-balancing service for Amazon Web Services (AWS) deployments. </a:t>
            </a:r>
            <a:endParaRPr/>
          </a:p>
          <a:p>
            <a:pPr marL="342900" marR="0" lvl="0" indent="-215900" algn="l" rtl="0">
              <a:spcBef>
                <a:spcPts val="0"/>
              </a:spcBef>
              <a:spcAft>
                <a:spcPts val="0"/>
              </a:spcAft>
              <a:buClr>
                <a:schemeClr val="dk1"/>
              </a:buClr>
              <a:buSzPts val="2000"/>
              <a:buFont typeface="Noto Sans Symbols"/>
              <a:buNone/>
            </a:pPr>
            <a:endParaRPr sz="2000">
              <a:solidFill>
                <a:schemeClr val="dk1"/>
              </a:solidFill>
              <a:latin typeface="Times New Roman"/>
              <a:ea typeface="Times New Roman"/>
              <a:cs typeface="Times New Roman"/>
              <a:sym typeface="Times New Roman"/>
            </a:endParaRPr>
          </a:p>
          <a:p>
            <a:pPr marL="342900" marR="0" lvl="0" indent="-342900" algn="l" rtl="0">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ELB automatically distributes incoming application traffic and scales resources to meet traffic demands. </a:t>
            </a:r>
            <a:endParaRPr/>
          </a:p>
          <a:p>
            <a:pPr marL="342900" marR="0" lvl="0" indent="-215900" algn="l" rtl="0">
              <a:spcBef>
                <a:spcPts val="0"/>
              </a:spcBef>
              <a:spcAft>
                <a:spcPts val="0"/>
              </a:spcAft>
              <a:buClr>
                <a:schemeClr val="dk1"/>
              </a:buClr>
              <a:buSzPts val="2000"/>
              <a:buFont typeface="Noto Sans Symbols"/>
              <a:buNone/>
            </a:pPr>
            <a:endParaRPr sz="2000">
              <a:solidFill>
                <a:schemeClr val="dk1"/>
              </a:solidFill>
              <a:latin typeface="Times New Roman"/>
              <a:ea typeface="Times New Roman"/>
              <a:cs typeface="Times New Roman"/>
              <a:sym typeface="Times New Roman"/>
            </a:endParaRPr>
          </a:p>
          <a:p>
            <a:pPr marL="342900" marR="0" lvl="0" indent="-342900" algn="l" rtl="0">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ELB helps an IT team adjust capacity according to incoming application and network traffic</a:t>
            </a:r>
            <a:endParaRPr/>
          </a:p>
        </p:txBody>
      </p:sp>
      <p:pic>
        <p:nvPicPr>
          <p:cNvPr id="150" name="Google Shape;150;p27"/>
          <p:cNvPicPr preferRelativeResize="0"/>
          <p:nvPr/>
        </p:nvPicPr>
        <p:blipFill rotWithShape="1">
          <a:blip r:embed="rId3">
            <a:alphaModFix/>
          </a:blip>
          <a:srcRect/>
          <a:stretch/>
        </p:blipFill>
        <p:spPr>
          <a:xfrm>
            <a:off x="3352800" y="3429000"/>
            <a:ext cx="3806440" cy="320051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8"/>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sp>
        <p:nvSpPr>
          <p:cNvPr id="156" name="Google Shape;156;p28"/>
          <p:cNvSpPr txBox="1"/>
          <p:nvPr/>
        </p:nvSpPr>
        <p:spPr>
          <a:xfrm>
            <a:off x="666565" y="962306"/>
            <a:ext cx="6094520" cy="2677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Application Load Balancer</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Network Load Balancer</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Classic Load Balancer</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Gateway Load Balancers</a:t>
            </a:r>
            <a:endParaRPr/>
          </a:p>
        </p:txBody>
      </p:sp>
      <p:pic>
        <p:nvPicPr>
          <p:cNvPr id="157" name="Google Shape;157;p28"/>
          <p:cNvPicPr preferRelativeResize="0"/>
          <p:nvPr/>
        </p:nvPicPr>
        <p:blipFill rotWithShape="1">
          <a:blip r:embed="rId3">
            <a:alphaModFix/>
          </a:blip>
          <a:srcRect/>
          <a:stretch/>
        </p:blipFill>
        <p:spPr>
          <a:xfrm>
            <a:off x="4779034" y="843433"/>
            <a:ext cx="6166209" cy="517113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sp>
        <p:nvSpPr>
          <p:cNvPr id="163" name="Google Shape;163;p29"/>
          <p:cNvSpPr txBox="1"/>
          <p:nvPr/>
        </p:nvSpPr>
        <p:spPr>
          <a:xfrm>
            <a:off x="681731" y="967640"/>
            <a:ext cx="10828537" cy="37856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AWS Auto Scaling monitors your applications and automatically adjusts capacity to maintain steady, predictable performance at the lowest possible cost. </a:t>
            </a:r>
            <a:endParaRPr/>
          </a:p>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Fleet Management</a:t>
            </a:r>
            <a:endParaRPr/>
          </a:p>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Dynamic Autoscaling </a:t>
            </a:r>
            <a:endParaRPr/>
          </a:p>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Predictive Autoscaling </a:t>
            </a:r>
            <a:endParaRPr/>
          </a:p>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Dynamic scaling responds to changing demand and predictive scaling automatically schedules the right number of EC2 instances based on predicted demand. Dynamic scaling and predictive scaling can be used together to scale faster.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0"/>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pic>
        <p:nvPicPr>
          <p:cNvPr id="169" name="Google Shape;169;p30" descr="Learn about AWS Auto Scaling Groups to scale in and out EC2 instances!&#10;If you want to learn more: https://links.datacumulus.com/aws-certified-dev-coupon (AWS Certified Developer) or https://links.datacumulus.com/aws-certified-sa-associate-coupon (AWS Certified Solutions Architect)&#10;Get the Ultimate AWS Certified Developer Associate 2020 course or the Ultimate AWS Certified Solutions Architect Associate 2020 course at a special price!&#10;&#10;Don’t forget to subscribe to get more content about Apache Kafka and AWS!&#10;I'm Stephane Maarek, a consultant and software developer, and I have a particular interest in everything related to Big Data, Cloud and API. I sat on the 2019 Program Committee organizing the Kafka Summit. I'm also an AWS Certified Solutions Architect, Developer, SysOps Administrator, and DevOps Engineer.&#10;&#10;My other courses are available here: https://courses.datacumulus.com/&#10;&#10;Follow me on social media: &#10;LinkedIn - https://www.linkedin.com/in/stephanemaarek/&#10;Twitter - https://twitter.com/stephanemaarek/&#10;Medium - https://medium.com/@stephane.maarek" title="AWS Auto Scaling Groups Introduction">
            <a:hlinkClick r:id="rId3"/>
          </p:cNvPr>
          <p:cNvPicPr preferRelativeResize="0"/>
          <p:nvPr/>
        </p:nvPicPr>
        <p:blipFill>
          <a:blip r:embed="rId4">
            <a:alphaModFix/>
          </a:blip>
          <a:stretch>
            <a:fillRect/>
          </a:stretch>
        </p:blipFill>
        <p:spPr>
          <a:xfrm>
            <a:off x="2326614" y="783500"/>
            <a:ext cx="7538774" cy="5654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10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1"/>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pic>
        <p:nvPicPr>
          <p:cNvPr id="175" name="Google Shape;175;p31"/>
          <p:cNvPicPr preferRelativeResize="0"/>
          <p:nvPr/>
        </p:nvPicPr>
        <p:blipFill rotWithShape="1">
          <a:blip r:embed="rId3">
            <a:alphaModFix/>
          </a:blip>
          <a:srcRect/>
          <a:stretch/>
        </p:blipFill>
        <p:spPr>
          <a:xfrm>
            <a:off x="2365898" y="1228822"/>
            <a:ext cx="7736889" cy="440035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sp>
        <p:nvSpPr>
          <p:cNvPr id="181" name="Google Shape;181;p32"/>
          <p:cNvSpPr txBox="1"/>
          <p:nvPr/>
        </p:nvSpPr>
        <p:spPr>
          <a:xfrm>
            <a:off x="695047" y="905457"/>
            <a:ext cx="10801905" cy="48936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Fleet management</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Used for:</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Replacing unhealthy instances;</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Distributing instances among availability-zones to maximize resilience; E.g: You're running instances in us-east, so auto-scaling can provision instances in the following AZs: us-east-1a, us-east-1b, us-east-1c, us-east-1d, and us-east-1e;</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Dynamic scaling</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Used for:</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Scaling based on CloudWatch alarm metrics or a metric type (more on that later) when a threshold is met, or different measures should be taken depending on the breach of a CloudWatch alarm threshold.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p:nvPr/>
        </p:nvSpPr>
        <p:spPr>
          <a:xfrm>
            <a:off x="526472" y="958426"/>
            <a:ext cx="10958945"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Times New Roman"/>
                <a:ea typeface="Times New Roman"/>
                <a:cs typeface="Times New Roman"/>
                <a:sym typeface="Times New Roman"/>
              </a:rPr>
              <a:t>AWS - This is a cloud platform that is owned by Amazon, and which provides broad cloud services to many people in the world from different data services.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3"/>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sp>
        <p:nvSpPr>
          <p:cNvPr id="187" name="Google Shape;187;p33"/>
          <p:cNvSpPr txBox="1"/>
          <p:nvPr/>
        </p:nvSpPr>
        <p:spPr>
          <a:xfrm>
            <a:off x="695047" y="905457"/>
            <a:ext cx="10801905" cy="48936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Fleet management</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Used for:</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Replacing unhealthy instances;</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Distributing instances among availability-zones to maximize resilience; E.g: You're running instances in us-east, so auto-scaling can provision instances in the following AZs: us-east-1a, us-east-1b, us-east-1c, us-east-1d, and us-east-1e;</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Dynamic scaling</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Used for:</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Scaling based on CloudWatch alarm metrics or a metric type (more on that later) when a threshold is met, or different measures should be taken depending on the breach of a CloudWatch alarm threshold.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4"/>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sp>
        <p:nvSpPr>
          <p:cNvPr id="193" name="Google Shape;193;p34"/>
          <p:cNvSpPr txBox="1"/>
          <p:nvPr/>
        </p:nvSpPr>
        <p:spPr>
          <a:xfrm>
            <a:off x="863722" y="1186001"/>
            <a:ext cx="10464555" cy="41549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DNS is important because it maps the domain names to the load balancer. </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Amazon Route 53 is a highly available and scalable cloud Domain Name System (DNS) web service. </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It is designed to give developers and businesses an extremely reliable and cost-effective way to route end users to Internet applications by translating names like www.example.com into the numeric IP addresses like 192.0.2.1 that computers use to connect to each other. </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Amazon Route 53 is fully compliant with IPv6 as well.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5"/>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pic>
        <p:nvPicPr>
          <p:cNvPr id="199" name="Google Shape;199;p35"/>
          <p:cNvPicPr preferRelativeResize="0"/>
          <p:nvPr/>
        </p:nvPicPr>
        <p:blipFill rotWithShape="1">
          <a:blip r:embed="rId3">
            <a:alphaModFix/>
          </a:blip>
          <a:srcRect/>
          <a:stretch/>
        </p:blipFill>
        <p:spPr>
          <a:xfrm>
            <a:off x="2706996" y="935160"/>
            <a:ext cx="7200484" cy="546803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6"/>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sp>
        <p:nvSpPr>
          <p:cNvPr id="205" name="Google Shape;205;p36"/>
          <p:cNvSpPr txBox="1"/>
          <p:nvPr/>
        </p:nvSpPr>
        <p:spPr>
          <a:xfrm>
            <a:off x="428346" y="788374"/>
            <a:ext cx="11299055" cy="33239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Amazon Simple Storage Service (Amazon S3) is an object storage service that offers industry-leading scalability, data availability, security, and performance. </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Has unlimited space. </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Elastic Block Storage has limited space. </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Accessible through the internet</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06" name="Google Shape;206;p36"/>
          <p:cNvPicPr preferRelativeResize="0"/>
          <p:nvPr/>
        </p:nvPicPr>
        <p:blipFill rotWithShape="1">
          <a:blip r:embed="rId3">
            <a:alphaModFix/>
          </a:blip>
          <a:srcRect/>
          <a:stretch/>
        </p:blipFill>
        <p:spPr>
          <a:xfrm>
            <a:off x="5104660" y="3222108"/>
            <a:ext cx="6295378" cy="329248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7"/>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sp>
        <p:nvSpPr>
          <p:cNvPr id="212" name="Google Shape;212;p37"/>
          <p:cNvSpPr txBox="1"/>
          <p:nvPr/>
        </p:nvSpPr>
        <p:spPr>
          <a:xfrm>
            <a:off x="304060" y="1297249"/>
            <a:ext cx="5404049" cy="37856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Amazon Rekognition makes it easy to add image and video analysis to your applications using proven, highly scalable, deep learning technology that requires no machine learning expertise to use.</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With Amazon Rekognition, you can </a:t>
            </a:r>
            <a:r>
              <a:rPr lang="en-US" sz="2200">
                <a:solidFill>
                  <a:schemeClr val="dk1"/>
                </a:solidFill>
                <a:latin typeface="Times New Roman"/>
                <a:ea typeface="Times New Roman"/>
                <a:cs typeface="Times New Roman"/>
                <a:sym typeface="Times New Roman"/>
              </a:rPr>
              <a:t>identify</a:t>
            </a:r>
            <a:r>
              <a:rPr lang="en-US" sz="2400">
                <a:solidFill>
                  <a:schemeClr val="dk1"/>
                </a:solidFill>
                <a:latin typeface="Times New Roman"/>
                <a:ea typeface="Times New Roman"/>
                <a:cs typeface="Times New Roman"/>
                <a:sym typeface="Times New Roman"/>
              </a:rPr>
              <a:t> objects, people, text, </a:t>
            </a:r>
            <a:r>
              <a:rPr lang="en-US" sz="2400" b="1">
                <a:solidFill>
                  <a:schemeClr val="dk1"/>
                </a:solidFill>
                <a:latin typeface="Times New Roman"/>
                <a:ea typeface="Times New Roman"/>
                <a:cs typeface="Times New Roman"/>
                <a:sym typeface="Times New Roman"/>
              </a:rPr>
              <a:t>scenes, and activities in images and videos, as well as detect any inappropriate content. </a:t>
            </a:r>
            <a:endParaRPr/>
          </a:p>
        </p:txBody>
      </p:sp>
      <p:pic>
        <p:nvPicPr>
          <p:cNvPr id="213" name="Google Shape;213;p37"/>
          <p:cNvPicPr preferRelativeResize="0"/>
          <p:nvPr/>
        </p:nvPicPr>
        <p:blipFill rotWithShape="1">
          <a:blip r:embed="rId3">
            <a:alphaModFix/>
          </a:blip>
          <a:srcRect/>
          <a:stretch/>
        </p:blipFill>
        <p:spPr>
          <a:xfrm>
            <a:off x="8834414" y="646331"/>
            <a:ext cx="2847975" cy="1600200"/>
          </a:xfrm>
          <a:prstGeom prst="rect">
            <a:avLst/>
          </a:prstGeom>
          <a:noFill/>
          <a:ln>
            <a:noFill/>
          </a:ln>
        </p:spPr>
      </p:pic>
      <p:pic>
        <p:nvPicPr>
          <p:cNvPr id="214" name="Google Shape;214;p37"/>
          <p:cNvPicPr preferRelativeResize="0"/>
          <p:nvPr/>
        </p:nvPicPr>
        <p:blipFill rotWithShape="1">
          <a:blip r:embed="rId4">
            <a:alphaModFix/>
          </a:blip>
          <a:srcRect/>
          <a:stretch/>
        </p:blipFill>
        <p:spPr>
          <a:xfrm>
            <a:off x="5770253" y="2097349"/>
            <a:ext cx="6325226" cy="314321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8"/>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sp>
        <p:nvSpPr>
          <p:cNvPr id="220" name="Google Shape;220;p38"/>
          <p:cNvSpPr txBox="1"/>
          <p:nvPr/>
        </p:nvSpPr>
        <p:spPr>
          <a:xfrm>
            <a:off x="392837" y="934889"/>
            <a:ext cx="10375776"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AWS Lambda is a serverless compute service that lets you run code without provisioning or managing servers, creating workload-aware cluster scaling logic, maintaining event integrations, or managing runtimes. </a:t>
            </a:r>
            <a:endParaRPr/>
          </a:p>
        </p:txBody>
      </p:sp>
      <p:pic>
        <p:nvPicPr>
          <p:cNvPr id="221" name="Google Shape;221;p38"/>
          <p:cNvPicPr preferRelativeResize="0"/>
          <p:nvPr/>
        </p:nvPicPr>
        <p:blipFill rotWithShape="1">
          <a:blip r:embed="rId3">
            <a:alphaModFix/>
          </a:blip>
          <a:srcRect/>
          <a:stretch/>
        </p:blipFill>
        <p:spPr>
          <a:xfrm>
            <a:off x="3816103" y="3020520"/>
            <a:ext cx="5549839" cy="318601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9"/>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sp>
        <p:nvSpPr>
          <p:cNvPr id="227" name="Google Shape;227;p39"/>
          <p:cNvSpPr txBox="1"/>
          <p:nvPr/>
        </p:nvSpPr>
        <p:spPr>
          <a:xfrm>
            <a:off x="392836" y="934889"/>
            <a:ext cx="11236911"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AWS Lambda is a serverless compute service that lets you run code without provisioning or managing servers, creating workload-aware cluster scaling logic, maintaining event integrations, or managing runtimes. No need of a server. Just run the Python scripting codes, Bash shell scripting </a:t>
            </a:r>
            <a:endParaRPr/>
          </a:p>
        </p:txBody>
      </p:sp>
      <p:pic>
        <p:nvPicPr>
          <p:cNvPr id="228" name="Google Shape;228;p39"/>
          <p:cNvPicPr preferRelativeResize="0"/>
          <p:nvPr/>
        </p:nvPicPr>
        <p:blipFill rotWithShape="1">
          <a:blip r:embed="rId3">
            <a:alphaModFix/>
          </a:blip>
          <a:srcRect/>
          <a:stretch/>
        </p:blipFill>
        <p:spPr>
          <a:xfrm>
            <a:off x="392836" y="2504549"/>
            <a:ext cx="11422231" cy="370606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0"/>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sp>
        <p:nvSpPr>
          <p:cNvPr id="234" name="Google Shape;234;p40"/>
          <p:cNvSpPr txBox="1"/>
          <p:nvPr/>
        </p:nvSpPr>
        <p:spPr>
          <a:xfrm>
            <a:off x="392836" y="783563"/>
            <a:ext cx="10899559"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Amazon Kinesis makes it easy to collect, process, and analyze real-time, streaming data so you can get timely insights and react quickly to new information.</a:t>
            </a:r>
            <a:endParaRPr/>
          </a:p>
        </p:txBody>
      </p:sp>
      <p:pic>
        <p:nvPicPr>
          <p:cNvPr id="235" name="Google Shape;235;p40"/>
          <p:cNvPicPr preferRelativeResize="0"/>
          <p:nvPr/>
        </p:nvPicPr>
        <p:blipFill rotWithShape="1">
          <a:blip r:embed="rId3">
            <a:alphaModFix/>
          </a:blip>
          <a:srcRect/>
          <a:stretch/>
        </p:blipFill>
        <p:spPr>
          <a:xfrm>
            <a:off x="3449332" y="1751792"/>
            <a:ext cx="5293335" cy="452317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1"/>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pic>
        <p:nvPicPr>
          <p:cNvPr id="241" name="Google Shape;241;p41"/>
          <p:cNvPicPr preferRelativeResize="0"/>
          <p:nvPr/>
        </p:nvPicPr>
        <p:blipFill rotWithShape="1">
          <a:blip r:embed="rId3">
            <a:alphaModFix/>
          </a:blip>
          <a:srcRect/>
          <a:stretch/>
        </p:blipFill>
        <p:spPr>
          <a:xfrm>
            <a:off x="381000" y="828675"/>
            <a:ext cx="11430000" cy="5200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2"/>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sp>
        <p:nvSpPr>
          <p:cNvPr id="247" name="Google Shape;247;p42"/>
          <p:cNvSpPr txBox="1"/>
          <p:nvPr/>
        </p:nvSpPr>
        <p:spPr>
          <a:xfrm>
            <a:off x="499368" y="797251"/>
            <a:ext cx="10952825"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Amazon EMR is the industry-leading cloud big data platform for processing vast amounts of data using open-source tools such as Apache Spark, Apache Hive, Apache HBase, Apache Flink, Apache Hudi, and Presto.</a:t>
            </a:r>
            <a:endParaRPr/>
          </a:p>
        </p:txBody>
      </p:sp>
      <p:pic>
        <p:nvPicPr>
          <p:cNvPr id="248" name="Google Shape;248;p42"/>
          <p:cNvPicPr preferRelativeResize="0"/>
          <p:nvPr/>
        </p:nvPicPr>
        <p:blipFill rotWithShape="1">
          <a:blip r:embed="rId3">
            <a:alphaModFix/>
          </a:blip>
          <a:srcRect/>
          <a:stretch/>
        </p:blipFill>
        <p:spPr>
          <a:xfrm>
            <a:off x="175797" y="2370014"/>
            <a:ext cx="5848870" cy="2876689"/>
          </a:xfrm>
          <a:prstGeom prst="rect">
            <a:avLst/>
          </a:prstGeom>
          <a:noFill/>
          <a:ln>
            <a:noFill/>
          </a:ln>
        </p:spPr>
      </p:pic>
      <p:pic>
        <p:nvPicPr>
          <p:cNvPr id="249" name="Google Shape;249;p42"/>
          <p:cNvPicPr preferRelativeResize="0"/>
          <p:nvPr/>
        </p:nvPicPr>
        <p:blipFill rotWithShape="1">
          <a:blip r:embed="rId4">
            <a:alphaModFix/>
          </a:blip>
          <a:srcRect/>
          <a:stretch/>
        </p:blipFill>
        <p:spPr>
          <a:xfrm>
            <a:off x="6291883" y="1662112"/>
            <a:ext cx="5306608" cy="381541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p:nvPr/>
        </p:nvSpPr>
        <p:spPr>
          <a:xfrm>
            <a:off x="4281054" y="113207"/>
            <a:ext cx="446116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Times New Roman"/>
                <a:ea typeface="Times New Roman"/>
                <a:cs typeface="Times New Roman"/>
                <a:sym typeface="Times New Roman"/>
              </a:rPr>
              <a:t>Three-Tier Architecture</a:t>
            </a:r>
            <a:endParaRPr/>
          </a:p>
        </p:txBody>
      </p:sp>
      <p:sp>
        <p:nvSpPr>
          <p:cNvPr id="81" name="Google Shape;81;p16"/>
          <p:cNvSpPr txBox="1"/>
          <p:nvPr/>
        </p:nvSpPr>
        <p:spPr>
          <a:xfrm>
            <a:off x="969817" y="1041599"/>
            <a:ext cx="10861963"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A three-tier architecture is a software architecture with three key logical tiers: the presentation layer, the business logic layer and the data storage layer.</a:t>
            </a:r>
            <a:endParaRPr/>
          </a:p>
          <a:p>
            <a:pPr marL="0" marR="0" lvl="0" indent="0" algn="l" rtl="0">
              <a:spcBef>
                <a:spcPts val="0"/>
              </a:spcBef>
              <a:spcAft>
                <a:spcPts val="0"/>
              </a:spcAft>
              <a:buNone/>
            </a:pPr>
            <a:endParaRPr sz="2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This architecture is used in a client-server application such as a web application that has the frontend, the backend and the database.</a:t>
            </a:r>
            <a:endParaRPr/>
          </a:p>
          <a:p>
            <a:pPr marL="0" marR="0" lvl="0" indent="0" algn="l" rtl="0">
              <a:spcBef>
                <a:spcPts val="0"/>
              </a:spcBef>
              <a:spcAft>
                <a:spcPts val="0"/>
              </a:spcAft>
              <a:buNone/>
            </a:pPr>
            <a:endParaRPr sz="2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The Webserver Tier </a:t>
            </a:r>
            <a:endParaRPr/>
          </a:p>
          <a:p>
            <a:pPr marL="0" marR="0" lvl="0" indent="0" algn="l" rtl="0">
              <a:spcBef>
                <a:spcPts val="0"/>
              </a:spcBef>
              <a:spcAft>
                <a:spcPts val="0"/>
              </a:spcAft>
              <a:buNone/>
            </a:pPr>
            <a:endParaRPr sz="2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The Application Server Tier </a:t>
            </a:r>
            <a:endParaRPr/>
          </a:p>
          <a:p>
            <a:pPr marL="0" marR="0" lvl="0" indent="0" algn="l" rtl="0">
              <a:spcBef>
                <a:spcPts val="0"/>
              </a:spcBef>
              <a:spcAft>
                <a:spcPts val="0"/>
              </a:spcAft>
              <a:buNone/>
            </a:pPr>
            <a:endParaRPr sz="2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The Data Tier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3"/>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sp>
        <p:nvSpPr>
          <p:cNvPr id="255" name="Google Shape;255;p43"/>
          <p:cNvSpPr txBox="1"/>
          <p:nvPr/>
        </p:nvSpPr>
        <p:spPr>
          <a:xfrm>
            <a:off x="479914" y="780300"/>
            <a:ext cx="11089506"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AWS Glue is a serverless data integration service that makes it easy to discover, prepare, and combine data for analytics, machine learning, and application development. Turn data into different formats that can be processed by EMR and then stored in Redshift ( Data Warehouse). </a:t>
            </a:r>
            <a:endParaRPr/>
          </a:p>
        </p:txBody>
      </p:sp>
      <p:pic>
        <p:nvPicPr>
          <p:cNvPr id="256" name="Google Shape;256;p43"/>
          <p:cNvPicPr preferRelativeResize="0"/>
          <p:nvPr/>
        </p:nvPicPr>
        <p:blipFill rotWithShape="1">
          <a:blip r:embed="rId3">
            <a:alphaModFix/>
          </a:blip>
          <a:srcRect/>
          <a:stretch/>
        </p:blipFill>
        <p:spPr>
          <a:xfrm>
            <a:off x="3089428" y="2096195"/>
            <a:ext cx="7847185" cy="452210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4"/>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sp>
        <p:nvSpPr>
          <p:cNvPr id="262" name="Google Shape;262;p44"/>
          <p:cNvSpPr txBox="1"/>
          <p:nvPr/>
        </p:nvSpPr>
        <p:spPr>
          <a:xfrm>
            <a:off x="479914" y="780300"/>
            <a:ext cx="11089506"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Amazon Redshift is a data warehouse product which forms part of the larger cloud-computing platform Amazon Web Services.</a:t>
            </a:r>
            <a:endParaRPr sz="2400">
              <a:solidFill>
                <a:schemeClr val="dk1"/>
              </a:solidFill>
              <a:latin typeface="Times New Roman"/>
              <a:ea typeface="Times New Roman"/>
              <a:cs typeface="Times New Roman"/>
              <a:sym typeface="Times New Roman"/>
            </a:endParaRPr>
          </a:p>
        </p:txBody>
      </p:sp>
      <p:pic>
        <p:nvPicPr>
          <p:cNvPr id="263" name="Google Shape;263;p44"/>
          <p:cNvPicPr preferRelativeResize="0"/>
          <p:nvPr/>
        </p:nvPicPr>
        <p:blipFill rotWithShape="1">
          <a:blip r:embed="rId3">
            <a:alphaModFix/>
          </a:blip>
          <a:srcRect/>
          <a:stretch/>
        </p:blipFill>
        <p:spPr>
          <a:xfrm>
            <a:off x="4555355" y="1936350"/>
            <a:ext cx="3763022" cy="4476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5"/>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sp>
        <p:nvSpPr>
          <p:cNvPr id="269" name="Google Shape;269;p45"/>
          <p:cNvSpPr txBox="1"/>
          <p:nvPr/>
        </p:nvSpPr>
        <p:spPr>
          <a:xfrm>
            <a:off x="479914" y="780300"/>
            <a:ext cx="11089506"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The Amazon QuickSight BI utility enables businesses to create and analyze data visualizations and extract easy-to-understand insights to inform business decision-Making. You can also use Athena </a:t>
            </a:r>
            <a:endParaRPr/>
          </a:p>
        </p:txBody>
      </p:sp>
      <p:pic>
        <p:nvPicPr>
          <p:cNvPr id="270" name="Google Shape;270;p45"/>
          <p:cNvPicPr preferRelativeResize="0"/>
          <p:nvPr/>
        </p:nvPicPr>
        <p:blipFill rotWithShape="1">
          <a:blip r:embed="rId3">
            <a:alphaModFix/>
          </a:blip>
          <a:srcRect/>
          <a:stretch/>
        </p:blipFill>
        <p:spPr>
          <a:xfrm>
            <a:off x="4161361" y="2254928"/>
            <a:ext cx="4291799" cy="403934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6"/>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sp>
        <p:nvSpPr>
          <p:cNvPr id="276" name="Google Shape;276;p46"/>
          <p:cNvSpPr txBox="1"/>
          <p:nvPr/>
        </p:nvSpPr>
        <p:spPr>
          <a:xfrm>
            <a:off x="552634" y="713731"/>
            <a:ext cx="10917315" cy="1631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Amazon CloudFront is a fast content delivery network (CDN) service that securely delivers data, videos, applications, and APIs to customers globally with low latency, high transfer speeds, all within a developer-friendly environment.</a:t>
            </a:r>
            <a:endParaRPr/>
          </a:p>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It is in the edge locations which are across many cities in the world</a:t>
            </a:r>
            <a:endParaRPr/>
          </a:p>
        </p:txBody>
      </p:sp>
      <p:pic>
        <p:nvPicPr>
          <p:cNvPr id="277" name="Google Shape;277;p46"/>
          <p:cNvPicPr preferRelativeResize="0"/>
          <p:nvPr/>
        </p:nvPicPr>
        <p:blipFill rotWithShape="1">
          <a:blip r:embed="rId3">
            <a:alphaModFix/>
          </a:blip>
          <a:srcRect/>
          <a:stretch/>
        </p:blipFill>
        <p:spPr>
          <a:xfrm>
            <a:off x="4270159" y="2353460"/>
            <a:ext cx="4933811" cy="431918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7"/>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pic>
        <p:nvPicPr>
          <p:cNvPr id="283" name="Google Shape;283;p47"/>
          <p:cNvPicPr preferRelativeResize="0"/>
          <p:nvPr/>
        </p:nvPicPr>
        <p:blipFill rotWithShape="1">
          <a:blip r:embed="rId3">
            <a:alphaModFix/>
          </a:blip>
          <a:srcRect/>
          <a:stretch/>
        </p:blipFill>
        <p:spPr>
          <a:xfrm>
            <a:off x="3604335" y="1770579"/>
            <a:ext cx="5599636" cy="4902069"/>
          </a:xfrm>
          <a:prstGeom prst="rect">
            <a:avLst/>
          </a:prstGeom>
          <a:noFill/>
          <a:ln>
            <a:noFill/>
          </a:ln>
        </p:spPr>
      </p:pic>
      <p:sp>
        <p:nvSpPr>
          <p:cNvPr id="284" name="Google Shape;284;p47"/>
          <p:cNvSpPr txBox="1"/>
          <p:nvPr/>
        </p:nvSpPr>
        <p:spPr>
          <a:xfrm>
            <a:off x="504744" y="793630"/>
            <a:ext cx="11182512"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In a static model, this means that all vehicles traveling on the link experience the same travel time. In a dynamic model with FIFO, this means that all vehicles entering the link at a given point in time experience the same travel time.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8"/>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pic>
        <p:nvPicPr>
          <p:cNvPr id="290" name="Google Shape;290;p48"/>
          <p:cNvPicPr preferRelativeResize="0"/>
          <p:nvPr/>
        </p:nvPicPr>
        <p:blipFill rotWithShape="1">
          <a:blip r:embed="rId3">
            <a:alphaModFix/>
          </a:blip>
          <a:srcRect/>
          <a:stretch/>
        </p:blipFill>
        <p:spPr>
          <a:xfrm>
            <a:off x="3604335" y="1770579"/>
            <a:ext cx="5599636" cy="4902069"/>
          </a:xfrm>
          <a:prstGeom prst="rect">
            <a:avLst/>
          </a:prstGeom>
          <a:noFill/>
          <a:ln>
            <a:noFill/>
          </a:ln>
        </p:spPr>
      </p:pic>
      <p:sp>
        <p:nvSpPr>
          <p:cNvPr id="291" name="Google Shape;291;p48"/>
          <p:cNvSpPr txBox="1"/>
          <p:nvPr/>
        </p:nvSpPr>
        <p:spPr>
          <a:xfrm>
            <a:off x="504744" y="793630"/>
            <a:ext cx="11182512"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In a static model, this means that all vehicles traveling on the link experience the same travel time. In a dynamic model with FIFO, this means that all vehicles entering the link at a given point in time experience the same travel time.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9"/>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pic>
        <p:nvPicPr>
          <p:cNvPr id="297" name="Google Shape;297;p49"/>
          <p:cNvPicPr preferRelativeResize="0"/>
          <p:nvPr/>
        </p:nvPicPr>
        <p:blipFill rotWithShape="1">
          <a:blip r:embed="rId3">
            <a:alphaModFix/>
          </a:blip>
          <a:srcRect/>
          <a:stretch/>
        </p:blipFill>
        <p:spPr>
          <a:xfrm>
            <a:off x="7989721" y="1282832"/>
            <a:ext cx="3528269" cy="4344417"/>
          </a:xfrm>
          <a:prstGeom prst="rect">
            <a:avLst/>
          </a:prstGeom>
          <a:noFill/>
          <a:ln>
            <a:noFill/>
          </a:ln>
        </p:spPr>
      </p:pic>
      <p:sp>
        <p:nvSpPr>
          <p:cNvPr id="298" name="Google Shape;298;p49"/>
          <p:cNvSpPr txBox="1"/>
          <p:nvPr/>
        </p:nvSpPr>
        <p:spPr>
          <a:xfrm>
            <a:off x="403933" y="1102934"/>
            <a:ext cx="6884633" cy="45243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Amazon Elastic Cache allows you to seamlessly set up, run, and scale popular open-source compatible in-memory data stores in the cloud. </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Build data-intensive apps or boost the performance of your existing databases by retrieving data from high throughput and low latency in-memory data stores.</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Has both Redis and Mem cache. </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Reduces the workload for both RDS and Dynamo DB</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to prevent a bottleneck from happening in the data tier</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0"/>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pic>
        <p:nvPicPr>
          <p:cNvPr id="304" name="Google Shape;304;p50"/>
          <p:cNvPicPr preferRelativeResize="0"/>
          <p:nvPr/>
        </p:nvPicPr>
        <p:blipFill rotWithShape="1">
          <a:blip r:embed="rId3">
            <a:alphaModFix/>
          </a:blip>
          <a:srcRect/>
          <a:stretch/>
        </p:blipFill>
        <p:spPr>
          <a:xfrm>
            <a:off x="7847678" y="1426067"/>
            <a:ext cx="3528269" cy="4344417"/>
          </a:xfrm>
          <a:prstGeom prst="rect">
            <a:avLst/>
          </a:prstGeom>
          <a:noFill/>
          <a:ln>
            <a:noFill/>
          </a:ln>
        </p:spPr>
      </p:pic>
      <p:sp>
        <p:nvSpPr>
          <p:cNvPr id="305" name="Google Shape;305;p50"/>
          <p:cNvSpPr txBox="1"/>
          <p:nvPr/>
        </p:nvSpPr>
        <p:spPr>
          <a:xfrm>
            <a:off x="314417" y="1043730"/>
            <a:ext cx="6432611" cy="25545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Amazon Relational Database Service (Amazon RDS) makes it easy to set up, operate, and scale a relational database in the cloud. </a:t>
            </a:r>
            <a:endParaRPr/>
          </a:p>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It provides cost-efficient and resizable capacity while automating time-consuming administration tasks such as hardware provisioning, database setup, patching and backups.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1"/>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pic>
        <p:nvPicPr>
          <p:cNvPr id="311" name="Google Shape;311;p51"/>
          <p:cNvPicPr preferRelativeResize="0"/>
          <p:nvPr/>
        </p:nvPicPr>
        <p:blipFill rotWithShape="1">
          <a:blip r:embed="rId3">
            <a:alphaModFix/>
          </a:blip>
          <a:srcRect/>
          <a:stretch/>
        </p:blipFill>
        <p:spPr>
          <a:xfrm>
            <a:off x="7847678" y="1426067"/>
            <a:ext cx="3528269" cy="4344417"/>
          </a:xfrm>
          <a:prstGeom prst="rect">
            <a:avLst/>
          </a:prstGeom>
          <a:noFill/>
          <a:ln>
            <a:noFill/>
          </a:ln>
        </p:spPr>
      </p:pic>
      <p:sp>
        <p:nvSpPr>
          <p:cNvPr id="312" name="Google Shape;312;p51"/>
          <p:cNvSpPr txBox="1"/>
          <p:nvPr/>
        </p:nvSpPr>
        <p:spPr>
          <a:xfrm>
            <a:off x="314417" y="1327816"/>
            <a:ext cx="6858740" cy="31700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Amazon DynamoDB is a key-value and document database that delivers single-digit millisecond performance at any scale. </a:t>
            </a:r>
            <a:endParaRPr/>
          </a:p>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DynamoDB is a proprietary NoSQL database service built by Amazon and offered as part of the Amazon Web Services (AWS) portfolio. </a:t>
            </a:r>
            <a:endParaRPr/>
          </a:p>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The name comes from Dynamo, a highly available key-value store developed in response to holiday outages on the Amazon e-commerce platform in 2004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2"/>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pic>
        <p:nvPicPr>
          <p:cNvPr id="318" name="Google Shape;318;p52"/>
          <p:cNvPicPr preferRelativeResize="0"/>
          <p:nvPr/>
        </p:nvPicPr>
        <p:blipFill rotWithShape="1">
          <a:blip r:embed="rId3">
            <a:alphaModFix/>
          </a:blip>
          <a:srcRect/>
          <a:stretch/>
        </p:blipFill>
        <p:spPr>
          <a:xfrm>
            <a:off x="6889681" y="1628496"/>
            <a:ext cx="4589840" cy="3635961"/>
          </a:xfrm>
          <a:prstGeom prst="rect">
            <a:avLst/>
          </a:prstGeom>
          <a:noFill/>
          <a:ln>
            <a:noFill/>
          </a:ln>
        </p:spPr>
      </p:pic>
      <p:sp>
        <p:nvSpPr>
          <p:cNvPr id="319" name="Google Shape;319;p52"/>
          <p:cNvSpPr txBox="1"/>
          <p:nvPr/>
        </p:nvSpPr>
        <p:spPr>
          <a:xfrm>
            <a:off x="490492" y="1429278"/>
            <a:ext cx="6094520"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Amazon Simple Notification Service (Amazon SNS) is a fully managed messaging service for both application-to-application (A2A) and application-to-person (A2P) communication.</a:t>
            </a:r>
            <a:endParaRPr/>
          </a:p>
        </p:txBody>
      </p:sp>
      <p:sp>
        <p:nvSpPr>
          <p:cNvPr id="320" name="Google Shape;320;p52"/>
          <p:cNvSpPr txBox="1"/>
          <p:nvPr/>
        </p:nvSpPr>
        <p:spPr>
          <a:xfrm>
            <a:off x="428348" y="2921168"/>
            <a:ext cx="609452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Amazon Simple Email Service (SES) is a cost-effective, flexible, and scalable email service that enables developers to send mail from within any application.</a:t>
            </a:r>
            <a:endParaRPr/>
          </a:p>
        </p:txBody>
      </p:sp>
      <p:sp>
        <p:nvSpPr>
          <p:cNvPr id="321" name="Google Shape;321;p52"/>
          <p:cNvSpPr txBox="1"/>
          <p:nvPr/>
        </p:nvSpPr>
        <p:spPr>
          <a:xfrm>
            <a:off x="611755" y="4469266"/>
            <a:ext cx="6094520"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Amazon SQS is a message queue service used by distributed applications to exchange messages through a polling model and can be used to decouple sending and receiving components.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p:nvPr/>
        </p:nvSpPr>
        <p:spPr>
          <a:xfrm>
            <a:off x="817418" y="279462"/>
            <a:ext cx="108204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Times New Roman"/>
                <a:ea typeface="Times New Roman"/>
                <a:cs typeface="Times New Roman"/>
                <a:sym typeface="Times New Roman"/>
              </a:rPr>
              <a:t>Benefits of Deploying a Three-Tier Architecture on AWS </a:t>
            </a:r>
            <a:endParaRPr/>
          </a:p>
        </p:txBody>
      </p:sp>
      <p:sp>
        <p:nvSpPr>
          <p:cNvPr id="87" name="Google Shape;87;p17"/>
          <p:cNvSpPr txBox="1"/>
          <p:nvPr/>
        </p:nvSpPr>
        <p:spPr>
          <a:xfrm>
            <a:off x="817418" y="1674766"/>
            <a:ext cx="10917382" cy="39703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Modularity</a:t>
            </a:r>
            <a:r>
              <a:rPr lang="en-US" sz="2800">
                <a:solidFill>
                  <a:schemeClr val="dk1"/>
                </a:solidFill>
                <a:latin typeface="Times New Roman"/>
                <a:ea typeface="Times New Roman"/>
                <a:cs typeface="Times New Roman"/>
                <a:sym typeface="Times New Roman"/>
              </a:rPr>
              <a:t>: The essence of having a three-tier architecture is to modularize our application such that each part can be managed independently of each other. </a:t>
            </a:r>
            <a:endParaRPr/>
          </a:p>
          <a:p>
            <a:pPr marL="0" marR="0" lvl="0" indent="0" algn="l" rtl="0">
              <a:spcBef>
                <a:spcPts val="0"/>
              </a:spcBef>
              <a:spcAft>
                <a:spcPts val="0"/>
              </a:spcAft>
              <a:buNone/>
            </a:pPr>
            <a:endParaRPr sz="2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With modularity, teams can focus on different tiers of the application and changes made as quickly as possible. </a:t>
            </a:r>
            <a:endParaRPr/>
          </a:p>
          <a:p>
            <a:pPr marL="0" marR="0" lvl="0" indent="0" algn="l" rtl="0">
              <a:spcBef>
                <a:spcPts val="0"/>
              </a:spcBef>
              <a:spcAft>
                <a:spcPts val="0"/>
              </a:spcAft>
              <a:buNone/>
            </a:pPr>
            <a:endParaRPr sz="2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Also, modularization helps us recover quickly from an unexpected disaster by focusing solely on the faulty part.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3"/>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sp>
        <p:nvSpPr>
          <p:cNvPr id="327" name="Google Shape;327;p53"/>
          <p:cNvSpPr txBox="1"/>
          <p:nvPr/>
        </p:nvSpPr>
        <p:spPr>
          <a:xfrm>
            <a:off x="517123" y="857526"/>
            <a:ext cx="10828539"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Amazon CloudWatch is a monitoring and observability service built for DevOps engineers, developers, site reliability engineers (SREs), and IT managers. CloudWatch provides you with data and actionable insights to monitor your applications, respond to system-wide performance changes, optimize resource utilization, and get a unified view of operational health.</a:t>
            </a:r>
            <a:endParaRPr/>
          </a:p>
        </p:txBody>
      </p:sp>
      <p:pic>
        <p:nvPicPr>
          <p:cNvPr id="328" name="Google Shape;328;p53"/>
          <p:cNvPicPr preferRelativeResize="0"/>
          <p:nvPr/>
        </p:nvPicPr>
        <p:blipFill rotWithShape="1">
          <a:blip r:embed="rId3">
            <a:alphaModFix/>
          </a:blip>
          <a:srcRect/>
          <a:stretch/>
        </p:blipFill>
        <p:spPr>
          <a:xfrm>
            <a:off x="3554583" y="2392161"/>
            <a:ext cx="8120293" cy="425839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4"/>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sp>
        <p:nvSpPr>
          <p:cNvPr id="334" name="Google Shape;334;p54"/>
          <p:cNvSpPr txBox="1"/>
          <p:nvPr/>
        </p:nvSpPr>
        <p:spPr>
          <a:xfrm>
            <a:off x="588144" y="855774"/>
            <a:ext cx="10988337"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A route table contains a set of rules, called routes, that are used to determine where network traffic from your subnet or gateway is directed. To put it simply, a route table tells network packets which way they need to go to get to their destination.</a:t>
            </a:r>
            <a:endParaRPr/>
          </a:p>
        </p:txBody>
      </p:sp>
      <p:pic>
        <p:nvPicPr>
          <p:cNvPr id="335" name="Google Shape;335;p54"/>
          <p:cNvPicPr preferRelativeResize="0"/>
          <p:nvPr/>
        </p:nvPicPr>
        <p:blipFill rotWithShape="1">
          <a:blip r:embed="rId3">
            <a:alphaModFix/>
          </a:blip>
          <a:srcRect/>
          <a:stretch/>
        </p:blipFill>
        <p:spPr>
          <a:xfrm>
            <a:off x="3352800" y="1871437"/>
            <a:ext cx="6875273" cy="464697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5"/>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sp>
        <p:nvSpPr>
          <p:cNvPr id="341" name="Google Shape;341;p55"/>
          <p:cNvSpPr txBox="1"/>
          <p:nvPr/>
        </p:nvSpPr>
        <p:spPr>
          <a:xfrm>
            <a:off x="588144" y="855774"/>
            <a:ext cx="3735281" cy="31700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A route table contains a set of rules, called routes, that are used to determine where network traffic from your subnet or gateway is directed. </a:t>
            </a:r>
            <a:endParaRPr/>
          </a:p>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To put it simply, a route table tells network packets which way they need to go to get to their destination.</a:t>
            </a:r>
            <a:endParaRPr/>
          </a:p>
        </p:txBody>
      </p:sp>
      <p:pic>
        <p:nvPicPr>
          <p:cNvPr id="342" name="Google Shape;342;p55"/>
          <p:cNvPicPr preferRelativeResize="0"/>
          <p:nvPr/>
        </p:nvPicPr>
        <p:blipFill rotWithShape="1">
          <a:blip r:embed="rId3">
            <a:alphaModFix/>
          </a:blip>
          <a:srcRect/>
          <a:stretch/>
        </p:blipFill>
        <p:spPr>
          <a:xfrm>
            <a:off x="5618431" y="997817"/>
            <a:ext cx="6184299" cy="532216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6"/>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sp>
        <p:nvSpPr>
          <p:cNvPr id="348" name="Google Shape;348;p56"/>
          <p:cNvSpPr txBox="1"/>
          <p:nvPr/>
        </p:nvSpPr>
        <p:spPr>
          <a:xfrm>
            <a:off x="305539" y="1052874"/>
            <a:ext cx="1119104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A mount target is an NFS endpoint that lives in a VCN subnet of your choice and provides network access for file systems. </a:t>
            </a:r>
            <a:endParaRPr/>
          </a:p>
        </p:txBody>
      </p:sp>
      <p:pic>
        <p:nvPicPr>
          <p:cNvPr id="349" name="Google Shape;349;p56"/>
          <p:cNvPicPr preferRelativeResize="0"/>
          <p:nvPr/>
        </p:nvPicPr>
        <p:blipFill rotWithShape="1">
          <a:blip r:embed="rId3">
            <a:alphaModFix/>
          </a:blip>
          <a:srcRect/>
          <a:stretch/>
        </p:blipFill>
        <p:spPr>
          <a:xfrm>
            <a:off x="2654422" y="1539982"/>
            <a:ext cx="8679403" cy="488216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7"/>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pic>
        <p:nvPicPr>
          <p:cNvPr id="355" name="Google Shape;355;p57"/>
          <p:cNvPicPr preferRelativeResize="0"/>
          <p:nvPr/>
        </p:nvPicPr>
        <p:blipFill rotWithShape="1">
          <a:blip r:embed="rId3">
            <a:alphaModFix/>
          </a:blip>
          <a:srcRect/>
          <a:stretch/>
        </p:blipFill>
        <p:spPr>
          <a:xfrm>
            <a:off x="1074151" y="1032075"/>
            <a:ext cx="870059" cy="4250288"/>
          </a:xfrm>
          <a:prstGeom prst="rect">
            <a:avLst/>
          </a:prstGeom>
          <a:noFill/>
          <a:ln>
            <a:noFill/>
          </a:ln>
        </p:spPr>
      </p:pic>
      <p:sp>
        <p:nvSpPr>
          <p:cNvPr id="356" name="Google Shape;356;p57"/>
          <p:cNvSpPr txBox="1"/>
          <p:nvPr/>
        </p:nvSpPr>
        <p:spPr>
          <a:xfrm>
            <a:off x="2736542" y="921460"/>
            <a:ext cx="6094520"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AWS Identity and Access Management (IAM) enables you to manage access to AWS services and resources securely. Using IAM, you can create and manage AWS users and groups, and use permissions to allow and deny their access to AWS resources.</a:t>
            </a:r>
            <a:endParaRPr/>
          </a:p>
        </p:txBody>
      </p:sp>
      <p:sp>
        <p:nvSpPr>
          <p:cNvPr id="357" name="Google Shape;357;p57"/>
          <p:cNvSpPr txBox="1"/>
          <p:nvPr/>
        </p:nvSpPr>
        <p:spPr>
          <a:xfrm>
            <a:off x="2736542" y="2601131"/>
            <a:ext cx="609452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AWS Key Management Service (KMS) makes it easy for you to create and manage cryptographic keys and control their use across a wide range of AWS services and in your applications. </a:t>
            </a:r>
            <a:endParaRPr/>
          </a:p>
        </p:txBody>
      </p:sp>
      <p:sp>
        <p:nvSpPr>
          <p:cNvPr id="358" name="Google Shape;358;p57"/>
          <p:cNvSpPr txBox="1"/>
          <p:nvPr/>
        </p:nvSpPr>
        <p:spPr>
          <a:xfrm>
            <a:off x="2736542" y="3535883"/>
            <a:ext cx="609452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SSL/TLS certificates are used to secure network communications and establish the identity of websites over the Internet as well as resources on private networks.</a:t>
            </a:r>
            <a:endParaRPr/>
          </a:p>
        </p:txBody>
      </p:sp>
      <p:sp>
        <p:nvSpPr>
          <p:cNvPr id="359" name="Google Shape;359;p57"/>
          <p:cNvSpPr txBox="1"/>
          <p:nvPr/>
        </p:nvSpPr>
        <p:spPr>
          <a:xfrm>
            <a:off x="2816440" y="4557762"/>
            <a:ext cx="609452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AWS WAF is a web application firewall that helps protect your web applications or APIs against common web exploits and bots that may affect availability, compromise security, or consume excessive resources.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8"/>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sp>
        <p:nvSpPr>
          <p:cNvPr id="365" name="Google Shape;365;p58"/>
          <p:cNvSpPr txBox="1"/>
          <p:nvPr/>
        </p:nvSpPr>
        <p:spPr>
          <a:xfrm>
            <a:off x="659166" y="905497"/>
            <a:ext cx="855585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Amazon Inspector is an automated security assessment service that helps improve the security and compliance of applications deployed on AWS.</a:t>
            </a:r>
            <a:endParaRPr/>
          </a:p>
        </p:txBody>
      </p:sp>
      <p:pic>
        <p:nvPicPr>
          <p:cNvPr id="366" name="Google Shape;366;p58"/>
          <p:cNvPicPr preferRelativeResize="0"/>
          <p:nvPr/>
        </p:nvPicPr>
        <p:blipFill rotWithShape="1">
          <a:blip r:embed="rId3">
            <a:alphaModFix/>
          </a:blip>
          <a:srcRect/>
          <a:stretch/>
        </p:blipFill>
        <p:spPr>
          <a:xfrm>
            <a:off x="8478685" y="1047539"/>
            <a:ext cx="3713315" cy="3713315"/>
          </a:xfrm>
          <a:prstGeom prst="rect">
            <a:avLst/>
          </a:prstGeom>
          <a:noFill/>
          <a:ln>
            <a:noFill/>
          </a:ln>
        </p:spPr>
      </p:pic>
      <p:pic>
        <p:nvPicPr>
          <p:cNvPr id="367" name="Google Shape;367;p58"/>
          <p:cNvPicPr preferRelativeResize="0"/>
          <p:nvPr/>
        </p:nvPicPr>
        <p:blipFill rotWithShape="1">
          <a:blip r:embed="rId4">
            <a:alphaModFix/>
          </a:blip>
          <a:srcRect/>
          <a:stretch/>
        </p:blipFill>
        <p:spPr>
          <a:xfrm>
            <a:off x="756822" y="2904196"/>
            <a:ext cx="7663556" cy="22383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9"/>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sp>
        <p:nvSpPr>
          <p:cNvPr id="373" name="Google Shape;373;p59"/>
          <p:cNvSpPr txBox="1"/>
          <p:nvPr/>
        </p:nvSpPr>
        <p:spPr>
          <a:xfrm>
            <a:off x="468667" y="1114979"/>
            <a:ext cx="11254666" cy="25545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Amazon S3 access control lists (ACLs) enable you to manage access to buckets and objects. </a:t>
            </a:r>
            <a:endParaRPr/>
          </a:p>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Each bucket and object has an ACL attached to it as a subresource. </a:t>
            </a:r>
            <a:endParaRPr/>
          </a:p>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It defines which AWS accounts or groups are granted access and the type of access. </a:t>
            </a:r>
            <a:endParaRPr/>
          </a:p>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When a request is received against a resource, Amazon S3 checks the corresponding ACL to verify that the requester has the necessary access permissions.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0"/>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pic>
        <p:nvPicPr>
          <p:cNvPr id="379" name="Google Shape;379;p60"/>
          <p:cNvPicPr preferRelativeResize="0"/>
          <p:nvPr/>
        </p:nvPicPr>
        <p:blipFill rotWithShape="1">
          <a:blip r:embed="rId3">
            <a:alphaModFix/>
          </a:blip>
          <a:srcRect/>
          <a:stretch/>
        </p:blipFill>
        <p:spPr>
          <a:xfrm>
            <a:off x="1419225" y="776287"/>
            <a:ext cx="9353550" cy="53054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1"/>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pic>
        <p:nvPicPr>
          <p:cNvPr id="385" name="Google Shape;385;p61"/>
          <p:cNvPicPr preferRelativeResize="0"/>
          <p:nvPr/>
        </p:nvPicPr>
        <p:blipFill rotWithShape="1">
          <a:blip r:embed="rId3">
            <a:alphaModFix/>
          </a:blip>
          <a:srcRect/>
          <a:stretch/>
        </p:blipFill>
        <p:spPr>
          <a:xfrm>
            <a:off x="1409700" y="785812"/>
            <a:ext cx="9372600" cy="52863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62"/>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sp>
        <p:nvSpPr>
          <p:cNvPr id="391" name="Google Shape;391;p62"/>
          <p:cNvSpPr txBox="1"/>
          <p:nvPr/>
        </p:nvSpPr>
        <p:spPr>
          <a:xfrm>
            <a:off x="517124" y="848648"/>
            <a:ext cx="11165890"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AWS CloudFormation gives you an easy way to model a collection of related AWS and third-party resources, provision them quickly and consistently, and manage them throughout their lifecycles, by treating infrastructure as code. </a:t>
            </a:r>
            <a:endParaRPr/>
          </a:p>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A CloudFormation template describes your desired resources and their dependencies so you can launch and configure them together as a stack.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p:nvPr/>
        </p:nvSpPr>
        <p:spPr>
          <a:xfrm>
            <a:off x="817418" y="279462"/>
            <a:ext cx="108204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Times New Roman"/>
                <a:ea typeface="Times New Roman"/>
                <a:cs typeface="Times New Roman"/>
                <a:sym typeface="Times New Roman"/>
              </a:rPr>
              <a:t>Benefits of Deploying a Three-Tier Architecture on AWS </a:t>
            </a:r>
            <a:endParaRPr/>
          </a:p>
        </p:txBody>
      </p:sp>
      <p:sp>
        <p:nvSpPr>
          <p:cNvPr id="93" name="Google Shape;93;p18"/>
          <p:cNvSpPr txBox="1"/>
          <p:nvPr/>
        </p:nvSpPr>
        <p:spPr>
          <a:xfrm>
            <a:off x="651164" y="1748457"/>
            <a:ext cx="11402290" cy="41549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Scalability: </a:t>
            </a:r>
            <a:r>
              <a:rPr lang="en-US" sz="2400">
                <a:solidFill>
                  <a:schemeClr val="dk1"/>
                </a:solidFill>
                <a:latin typeface="Times New Roman"/>
                <a:ea typeface="Times New Roman"/>
                <a:cs typeface="Times New Roman"/>
                <a:sym typeface="Times New Roman"/>
              </a:rPr>
              <a:t>Each tier of the architecture can scale horizontally to support the traffic and request demand coming to it. </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This can easily be done by adding more EC2 instances to each tier and load balancing across them.</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For instance, assuming we have two EC2 instances serving our backend application and each of the EC2 instances is working at 80% CPU utilization, we can easily scale the backend tier by adding more EC2 instances to it so that the load can be distributed. </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We can also automatically reduce the number of the EC2 instances when the load is less.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63"/>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pic>
        <p:nvPicPr>
          <p:cNvPr id="397" name="Google Shape;397;p63"/>
          <p:cNvPicPr preferRelativeResize="0"/>
          <p:nvPr/>
        </p:nvPicPr>
        <p:blipFill rotWithShape="1">
          <a:blip r:embed="rId3">
            <a:alphaModFix/>
          </a:blip>
          <a:srcRect/>
          <a:stretch/>
        </p:blipFill>
        <p:spPr>
          <a:xfrm>
            <a:off x="862130" y="1316553"/>
            <a:ext cx="10467739" cy="422489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4"/>
          <p:cNvSpPr txBox="1"/>
          <p:nvPr/>
        </p:nvSpPr>
        <p:spPr>
          <a:xfrm>
            <a:off x="3352800" y="0"/>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Times New Roman"/>
                <a:ea typeface="Times New Roman"/>
                <a:cs typeface="Times New Roman"/>
                <a:sym typeface="Times New Roman"/>
              </a:rPr>
              <a:t>Widely Used Services in AWS</a:t>
            </a:r>
            <a:endParaRPr/>
          </a:p>
        </p:txBody>
      </p:sp>
      <p:pic>
        <p:nvPicPr>
          <p:cNvPr id="403" name="Google Shape;403;p64" descr="🔥Intellipaat AWS training course: https://intellipaat.com/aws-certification-training-online/&#10;#BuildAWSMultiTierArchitectureProjectfromScratch #AWSProject #AWSTraining #AWSTutorial #Intellipaat #AWS &#10;📌 Do subscribe to Intellipaat channel &amp; get regular updates on videos: http://bit.ly/Intellipaat&#10;&#10;🔗 Watch AWS video tutorials here: https://bit.ly/2YTNWmx&#10;&#10;📕 Read complete AWS tutorial here: https://intellipaat.com/blog/tutorial/amazon-web-services-aws-tutorial/&#10;&#10;📔 Get AWS cheat sheet here: https://intellipaat.com/blog/tutorial/amazon-web-services-aws-tutorial/aws-cheat-sheet/&#10;&#10;Are you looking for something more? Enroll in our AWS certified solution architect training &amp; certification course and become a certified AWS certified solution architect (https://intellipaat.com/aws-certification-training-online/). It is a 33 hrs instructor led AWS training provided by Intellipaat which is completely aligned with industry standards and certification bodies.&#10;&#10;If you've enjoyed this amazon aws training, Like us and Subscribe to our channel for more similar informative AWS tutorial and AWS videos. &#10;----------------------------&#10;Intellipaat Edge&#10;1. 24*7 Life time Access &amp; Support &#10;2. Flexible Class Schedule&#10;3. Job Assistance&#10;4. Mentors with +14 yrs &#10;5. Industry Oriented Course ware&#10;6. Life time free Course Upgrade&#10;------------------------------.&#10;Why AWS is important?&#10;&#10;There are various upcoming companies who have leveraged AWS cloud solutions for their growth. AWS was the first company which started to provide cloud solutions on a large scale. It has consistently grown and developed itself to be at the top today. It is ranked as the foremost cloud provider by Gartner in terms of completeness of vision and ability to execute. &#10;&#10;Why should you opt for an AWS career?&#10;&#10;If you want to fast-track your career then you should strongly consider AWS. Today cloud computing is no longer optional but critical to the success of some of the biggest enterprises on earth. The Intellipaat AWS course is completely oriented towards the practical applications and hence gives you a clear advantage.&#10;------------------------------&#10;For more information:&#10;Please write us to sales@intellipaat.com or call us at: +91-7847955955&#10;&#10;Website: https://intellipaat.com/aws-certification-training-online/&#10;&#10;Facebook: https://www.facebook.com/intellipaatonline&#10;&#10;LinkedIn: https://www.linkedin.com/company/intellipaat-software-solutions/&#10;&#10;Twitter: https://twitter.com/Intellipaat" title="Build AWS Multi-Tier Architecture Project from Scratch | AWS Live Project | Intellipaat">
            <a:hlinkClick r:id="rId3"/>
          </p:cNvPr>
          <p:cNvPicPr preferRelativeResize="0"/>
          <p:nvPr/>
        </p:nvPicPr>
        <p:blipFill>
          <a:blip r:embed="rId4">
            <a:alphaModFix/>
          </a:blip>
          <a:stretch>
            <a:fillRect/>
          </a:stretch>
        </p:blipFill>
        <p:spPr>
          <a:xfrm>
            <a:off x="2309901" y="646326"/>
            <a:ext cx="7755875" cy="5816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3"/>
                                        </p:tgtEl>
                                        <p:attrNameLst>
                                          <p:attrName>style.visibility</p:attrName>
                                        </p:attrNameLst>
                                      </p:cBhvr>
                                      <p:to>
                                        <p:strVal val="visible"/>
                                      </p:to>
                                    </p:set>
                                    <p:animEffect transition="in" filter="fade">
                                      <p:cBhvr>
                                        <p:cTn id="7" dur="10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p:nvPr/>
        </p:nvSpPr>
        <p:spPr>
          <a:xfrm>
            <a:off x="817418" y="279462"/>
            <a:ext cx="108204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Times New Roman"/>
                <a:ea typeface="Times New Roman"/>
                <a:cs typeface="Times New Roman"/>
                <a:sym typeface="Times New Roman"/>
              </a:rPr>
              <a:t>Benefits of Deploying a Three-Tier Architecture on AWS </a:t>
            </a:r>
            <a:endParaRPr/>
          </a:p>
        </p:txBody>
      </p:sp>
      <p:sp>
        <p:nvSpPr>
          <p:cNvPr id="99" name="Google Shape;99;p19"/>
          <p:cNvSpPr txBox="1"/>
          <p:nvPr/>
        </p:nvSpPr>
        <p:spPr>
          <a:xfrm>
            <a:off x="817418" y="1799457"/>
            <a:ext cx="10972800"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High Availability: </a:t>
            </a:r>
            <a:r>
              <a:rPr lang="en-US" sz="2400">
                <a:solidFill>
                  <a:schemeClr val="dk1"/>
                </a:solidFill>
                <a:latin typeface="Times New Roman"/>
                <a:ea typeface="Times New Roman"/>
                <a:cs typeface="Times New Roman"/>
                <a:sym typeface="Times New Roman"/>
              </a:rPr>
              <a:t>With the traditional data center, our application is sitting in one geographical location.</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If there is an earthquake, flooding or even power outage in that location where our application is hosted, our application will not be available. </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With AWS, we can design our infrastructure to be highly available by hosting our application in different locations known as the availability zones.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p:nvPr/>
        </p:nvSpPr>
        <p:spPr>
          <a:xfrm>
            <a:off x="817418" y="279462"/>
            <a:ext cx="108204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Times New Roman"/>
                <a:ea typeface="Times New Roman"/>
                <a:cs typeface="Times New Roman"/>
                <a:sym typeface="Times New Roman"/>
              </a:rPr>
              <a:t>Benefits of Deploying a Three-Tier Architecture on AWS </a:t>
            </a:r>
            <a:endParaRPr/>
          </a:p>
        </p:txBody>
      </p:sp>
      <p:sp>
        <p:nvSpPr>
          <p:cNvPr id="105" name="Google Shape;105;p20"/>
          <p:cNvSpPr txBox="1"/>
          <p:nvPr/>
        </p:nvSpPr>
        <p:spPr>
          <a:xfrm>
            <a:off x="817418" y="1485221"/>
            <a:ext cx="11069782" cy="45243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Fault Tolerant: </a:t>
            </a:r>
            <a:r>
              <a:rPr lang="en-US" sz="2400">
                <a:solidFill>
                  <a:schemeClr val="dk1"/>
                </a:solidFill>
                <a:latin typeface="Times New Roman"/>
                <a:ea typeface="Times New Roman"/>
                <a:cs typeface="Times New Roman"/>
                <a:sym typeface="Times New Roman"/>
              </a:rPr>
              <a:t>We want our infrastructure to comfortably adapt to any unexpected change both to traffic and fault.</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This is usually done by adding a redundant system that will account for such a hike in traffic when it does occur.</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 So instead of having two EC2 instances working at 50% each, such that when one instance goes bad, the other instance will be working at 100% capacity until a new instance is brought up by our Auto Scaling Group, we have extra instance making it three instances working at approximately 35% each. </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This is usually a tradeoff made against the cost of setting up a </a:t>
            </a:r>
            <a:r>
              <a:rPr lang="en-US" sz="2400" b="1">
                <a:solidFill>
                  <a:schemeClr val="dk1"/>
                </a:solidFill>
                <a:latin typeface="Times New Roman"/>
                <a:ea typeface="Times New Roman"/>
                <a:cs typeface="Times New Roman"/>
                <a:sym typeface="Times New Roman"/>
              </a:rPr>
              <a:t>redundant system.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p:nvPr/>
        </p:nvSpPr>
        <p:spPr>
          <a:xfrm>
            <a:off x="817418" y="279462"/>
            <a:ext cx="108204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Times New Roman"/>
                <a:ea typeface="Times New Roman"/>
                <a:cs typeface="Times New Roman"/>
                <a:sym typeface="Times New Roman"/>
              </a:rPr>
              <a:t>Benefits of Deploying a Three-Tier Architecture on AWS </a:t>
            </a:r>
            <a:endParaRPr/>
          </a:p>
        </p:txBody>
      </p:sp>
      <p:sp>
        <p:nvSpPr>
          <p:cNvPr id="111" name="Google Shape;111;p21"/>
          <p:cNvSpPr txBox="1"/>
          <p:nvPr/>
        </p:nvSpPr>
        <p:spPr>
          <a:xfrm>
            <a:off x="858982" y="1471550"/>
            <a:ext cx="10474036" cy="443198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Security: We want to design an infrastructure that is highly secured and protected from the prying eyes of hackers.</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 As much as possible, we want to avoid exposing our interactions within the application over the internet. </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This simply means that the application will communicate within themselves with a private IP. </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The presentation (frontend) tier of the infrastructure will be in a private subnet (the subnet with no public IP assigned to its instances) within the VPC.</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p:nvPr/>
        </p:nvSpPr>
        <p:spPr>
          <a:xfrm>
            <a:off x="817418" y="279462"/>
            <a:ext cx="108204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Times New Roman"/>
                <a:ea typeface="Times New Roman"/>
                <a:cs typeface="Times New Roman"/>
                <a:sym typeface="Times New Roman"/>
              </a:rPr>
              <a:t>Benefits of Deploying a Three-Tier Architecture on AWS </a:t>
            </a:r>
            <a:endParaRPr/>
          </a:p>
        </p:txBody>
      </p:sp>
      <p:sp>
        <p:nvSpPr>
          <p:cNvPr id="117" name="Google Shape;117;p22"/>
          <p:cNvSpPr txBox="1"/>
          <p:nvPr/>
        </p:nvSpPr>
        <p:spPr>
          <a:xfrm>
            <a:off x="1004454" y="1845302"/>
            <a:ext cx="10183091"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Users can only reach the frontend through the application load balancer. </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The backend and the database tier will also be in the private subnet because we do not want to expose them over the internet.</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We will set up the Bastion host for remote SSH and a NAT gateway for our private subnets to access the internet. </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The AWS security group helps us limit access to our infrastructure setup.</a:t>
            </a:r>
            <a:endParaRPr/>
          </a:p>
        </p:txBody>
      </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2614</Words>
  <Application>Microsoft Office PowerPoint</Application>
  <PresentationFormat>Widescreen</PresentationFormat>
  <Paragraphs>216</Paragraphs>
  <Slides>51</Slides>
  <Notes>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Roboto</vt:lpstr>
      <vt:lpstr>Roboto Slab</vt:lpstr>
      <vt:lpstr>Calibri</vt:lpstr>
      <vt:lpstr>Times New Roman</vt:lpstr>
      <vt:lpstr>Noto Sans Symbols</vt:lpstr>
      <vt:lpstr>Arial</vt:lpstr>
      <vt:lpstr>Marina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 wahome</dc:creator>
  <cp:lastModifiedBy>josh wahome</cp:lastModifiedBy>
  <cp:revision>1</cp:revision>
  <dcterms:modified xsi:type="dcterms:W3CDTF">2022-01-24T19:12:37Z</dcterms:modified>
</cp:coreProperties>
</file>